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7"/>
    <p:sldMasterId id="2147484736" r:id="rId8"/>
    <p:sldMasterId id="2147484742" r:id="rId9"/>
    <p:sldMasterId id="2147484745" r:id="rId10"/>
    <p:sldMasterId id="2147484748" r:id="rId11"/>
    <p:sldMasterId id="2147484761" r:id="rId12"/>
  </p:sldMasterIdLst>
  <p:notesMasterIdLst>
    <p:notesMasterId r:id="rId38"/>
  </p:notesMasterIdLst>
  <p:handoutMasterIdLst>
    <p:handoutMasterId r:id="rId39"/>
  </p:handoutMasterIdLst>
  <p:sldIdLst>
    <p:sldId id="8823" r:id="rId13"/>
    <p:sldId id="8824" r:id="rId14"/>
    <p:sldId id="8825" r:id="rId15"/>
    <p:sldId id="8826" r:id="rId16"/>
    <p:sldId id="8827" r:id="rId17"/>
    <p:sldId id="8828" r:id="rId18"/>
    <p:sldId id="8829" r:id="rId19"/>
    <p:sldId id="8830" r:id="rId20"/>
    <p:sldId id="8831" r:id="rId21"/>
    <p:sldId id="8832" r:id="rId22"/>
    <p:sldId id="8833" r:id="rId23"/>
    <p:sldId id="273" r:id="rId24"/>
    <p:sldId id="5718" r:id="rId25"/>
    <p:sldId id="5752" r:id="rId26"/>
    <p:sldId id="5750" r:id="rId27"/>
    <p:sldId id="5749" r:id="rId28"/>
    <p:sldId id="5758" r:id="rId29"/>
    <p:sldId id="5759" r:id="rId30"/>
    <p:sldId id="5760" r:id="rId31"/>
    <p:sldId id="5761" r:id="rId32"/>
    <p:sldId id="5762" r:id="rId33"/>
    <p:sldId id="5763" r:id="rId34"/>
    <p:sldId id="5764" r:id="rId35"/>
    <p:sldId id="5765" r:id="rId36"/>
    <p:sldId id="1046"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Review" id="{591E49BB-49F2-49C8-BBE0-11086D2A1BF8}">
          <p14:sldIdLst>
            <p14:sldId id="8823"/>
          </p14:sldIdLst>
        </p14:section>
        <p14:section name="Dataflows in Power BI" id="{F05BBF4B-F6F4-4BF4-8DF2-FB9B73780982}">
          <p14:sldIdLst>
            <p14:sldId id="8824"/>
            <p14:sldId id="8825"/>
            <p14:sldId id="8826"/>
            <p14:sldId id="8827"/>
            <p14:sldId id="8828"/>
            <p14:sldId id="8829"/>
            <p14:sldId id="8830"/>
            <p14:sldId id="8831"/>
            <p14:sldId id="8832"/>
            <p14:sldId id="8833"/>
            <p14:sldId id="273"/>
            <p14:sldId id="5718"/>
            <p14:sldId id="5752"/>
            <p14:sldId id="5750"/>
            <p14:sldId id="5749"/>
          </p14:sldIdLst>
        </p14:section>
        <p14:section name="Screenshots" id="{297E4B0D-1FCC-4034-8E15-13EB195446E4}">
          <p14:sldIdLst>
            <p14:sldId id="5758"/>
            <p14:sldId id="5759"/>
            <p14:sldId id="5760"/>
            <p14:sldId id="5761"/>
            <p14:sldId id="5762"/>
            <p14:sldId id="5763"/>
            <p14:sldId id="5764"/>
            <p14:sldId id="5765"/>
          </p14:sldIdLst>
        </p14:section>
        <p14:section name="Closing" id="{378E1CB4-AD12-41B3-86AD-6092562F3B80}">
          <p14:sldIdLst>
            <p14:sldId id="10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Erga Herzog (Matchpoint IT Ltd)" initials="EL" lastIdx="2" clrIdx="4">
    <p:extLst>
      <p:ext uri="{19B8F6BF-5375-455C-9EA6-DF929625EA0E}">
        <p15:presenceInfo xmlns:p15="http://schemas.microsoft.com/office/powerpoint/2012/main" userId="S::v-erherz@microsoft.com::07eef64c-32e6-4eae-af31-4582c3f2a8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00B050"/>
    <a:srgbClr val="3A3A3A"/>
    <a:srgbClr val="BDBDBD"/>
    <a:srgbClr val="D83B01"/>
    <a:srgbClr val="D2D2D2"/>
    <a:srgbClr val="E6E6E6"/>
    <a:srgbClr val="FFB900"/>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B320A-39F5-4F80-88B4-566628C6B203}" v="24" dt="2018-11-06T20:26:58.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48" y="68"/>
      </p:cViewPr>
      <p:guideLst/>
    </p:cSldViewPr>
  </p:slideViewPr>
  <p:notesTextViewPr>
    <p:cViewPr>
      <p:scale>
        <a:sx n="1" d="1"/>
        <a:sy n="1" d="1"/>
      </p:scale>
      <p:origin x="0" y="0"/>
    </p:cViewPr>
  </p:notesTextViewPr>
  <p:sorterViewPr>
    <p:cViewPr varScale="1">
      <p:scale>
        <a:sx n="100" d="100"/>
        <a:sy n="100" d="100"/>
      </p:scale>
      <p:origin x="0" y="-10862"/>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handoutMaster" Target="handoutMasters/handout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viewProps" Target="viewProp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4.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heme" Target="theme/theme1.xml"/><Relationship Id="rId8" Type="http://schemas.openxmlformats.org/officeDocument/2006/relationships/slideMaster" Target="slideMasters/slideMaster2.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2/25/2020 4:47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2/25/2020 4:47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As customer strive to take advantage of the digital transformation that is occurring in virtually every industry, they need to re-evaluate how they </a:t>
            </a:r>
            <a:r>
              <a:rPr lang="en-US" sz="1200" b="1" kern="1200">
                <a:solidFill>
                  <a:schemeClr val="tx1"/>
                </a:solidFill>
                <a:effectLst/>
                <a:latin typeface="+mn-lt"/>
                <a:ea typeface="+mn-ea"/>
                <a:cs typeface="+mn-cs"/>
              </a:rPr>
              <a:t>engage with their customers/prospects</a:t>
            </a:r>
            <a:r>
              <a:rPr lang="en-US" sz="1200" kern="1200">
                <a:solidFill>
                  <a:schemeClr val="tx1"/>
                </a:solidFill>
                <a:effectLst/>
                <a:latin typeface="+mn-lt"/>
                <a:ea typeface="+mn-ea"/>
                <a:cs typeface="+mn-cs"/>
              </a:rPr>
              <a:t>, how they </a:t>
            </a:r>
            <a:r>
              <a:rPr lang="en-US" sz="1200" b="1" kern="1200">
                <a:solidFill>
                  <a:schemeClr val="tx1"/>
                </a:solidFill>
                <a:effectLst/>
                <a:latin typeface="+mn-lt"/>
                <a:ea typeface="+mn-ea"/>
                <a:cs typeface="+mn-cs"/>
              </a:rPr>
              <a:t>transform their products and operations</a:t>
            </a:r>
            <a:r>
              <a:rPr lang="en-US" sz="1200" kern="1200">
                <a:solidFill>
                  <a:schemeClr val="tx1"/>
                </a:solidFill>
                <a:effectLst/>
                <a:latin typeface="+mn-lt"/>
                <a:ea typeface="+mn-ea"/>
                <a:cs typeface="+mn-cs"/>
              </a:rPr>
              <a:t>, and how they </a:t>
            </a:r>
            <a:r>
              <a:rPr lang="en-US" sz="1200" b="1" kern="1200">
                <a:solidFill>
                  <a:schemeClr val="tx1"/>
                </a:solidFill>
                <a:effectLst/>
                <a:latin typeface="+mn-lt"/>
                <a:ea typeface="+mn-ea"/>
                <a:cs typeface="+mn-cs"/>
              </a:rPr>
              <a:t>empower and understand their employees</a:t>
            </a:r>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today’s world, doing each of these things is more and more reliant upon data…</a:t>
            </a:r>
            <a:r>
              <a:rPr lang="en-US" sz="1200" b="1" kern="1200">
                <a:solidFill>
                  <a:schemeClr val="tx1"/>
                </a:solidFill>
                <a:effectLst/>
                <a:latin typeface="+mn-lt"/>
                <a:ea typeface="+mn-ea"/>
                <a:cs typeface="+mn-cs"/>
              </a:rPr>
              <a:t>traditionally</a:t>
            </a:r>
            <a:r>
              <a:rPr lang="en-US" sz="1200" kern="1200">
                <a:solidFill>
                  <a:schemeClr val="tx1"/>
                </a:solidFill>
                <a:effectLst/>
                <a:latin typeface="+mn-lt"/>
                <a:ea typeface="+mn-ea"/>
                <a:cs typeface="+mn-cs"/>
              </a:rPr>
              <a:t>, everything you knew about your customers and prospects was available in your business application systems and in the heads of employees. You learned almost everything about your products BEFORE they left your warehouse. Employees used technology more to enter data than to learn from it.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the data-driven world we live in </a:t>
            </a:r>
            <a:r>
              <a:rPr lang="en-US" sz="1200" b="1" kern="1200">
                <a:solidFill>
                  <a:schemeClr val="tx1"/>
                </a:solidFill>
                <a:effectLst/>
                <a:latin typeface="+mn-lt"/>
                <a:ea typeface="+mn-ea"/>
                <a:cs typeface="+mn-cs"/>
              </a:rPr>
              <a:t>today, leveraging intelligent insights from data across customers, products, and employees is critical </a:t>
            </a:r>
            <a:r>
              <a:rPr lang="en-US" sz="1200" kern="1200">
                <a:solidFill>
                  <a:schemeClr val="tx1"/>
                </a:solidFill>
                <a:effectLst/>
                <a:latin typeface="+mn-lt"/>
                <a:ea typeface="+mn-ea"/>
                <a:cs typeface="+mn-cs"/>
              </a:rPr>
              <a:t>to be able to stay competitive and keep up with or lead digital transformation in any industry. And this isn’t just a customer’s typical business application data – it’s also about augmenting the customer’s data with additional data (e.g. search, employee behavioral data, sentiment data, benchmark data, etc..) – and applying the right intelligence to drive meaningful insights.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Let’s take a look at how this might help businesses(next slide – top of mind)</a:t>
            </a:r>
          </a:p>
          <a:p>
            <a:r>
              <a:rPr lang="en-US" sz="1200" kern="1200">
                <a:solidFill>
                  <a:schemeClr val="tx1"/>
                </a:solidFill>
                <a:effectLst/>
                <a:latin typeface="+mn-lt"/>
                <a:ea typeface="+mn-ea"/>
                <a:cs typeface="+mn-cs"/>
              </a:rPr>
              <a:t> </a:t>
            </a:r>
          </a:p>
          <a:p>
            <a:pPr marL="0" indent="0">
              <a:buFont typeface="Arial" panose="020B0604020202020204" pitchFamily="34" charset="0"/>
              <a:buNone/>
            </a:pPr>
            <a:r>
              <a:rPr lang="en-US" sz="1200" kern="1200">
                <a:solidFill>
                  <a:schemeClr val="tx1"/>
                </a:solidFill>
                <a:effectLst/>
                <a:latin typeface="Segoe UI Light" pitchFamily="34" charset="0"/>
                <a:ea typeface="+mn-ea"/>
                <a:cs typeface="+mn-cs"/>
              </a:rPr>
              <a:t>_______________________________</a:t>
            </a:r>
          </a:p>
          <a:p>
            <a:pPr marL="0" indent="0">
              <a:buFont typeface="Arial" panose="020B0604020202020204" pitchFamily="34" charset="0"/>
              <a:buNone/>
            </a:pPr>
            <a:r>
              <a:rPr lang="en-US" sz="1200" kern="1200">
                <a:solidFill>
                  <a:schemeClr val="tx1"/>
                </a:solidFill>
                <a:effectLst/>
                <a:latin typeface="Segoe UI Light" pitchFamily="34" charset="0"/>
                <a:ea typeface="+mn-ea"/>
                <a:cs typeface="+mn-cs"/>
              </a:rPr>
              <a:t>ORIGINAL TALKING POINTS: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The lower left-hand side customers. If you think about -- and this is sort of traditionally the domain of CRM, customer engagement. If you think about CRM traditionally, it was a system largely about the "known knowns." You know, you were in my CRM system if I knew your name, maybe had some contact information.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But, increasingly, our customers -- or even our prospects before they are customers -- are showing up to us in anonymous form first. They're a profile on the other side of a Web session, some random Twitter handle tweeting about my brand, and they're coming at me from all of these various channels that are digitally delivered. And that allows our customers, and in many ways mandates that our customers think differently about how they engage their customers. Collecting all of this information from these various sources, even prior to knowing who this individual is or being able to identify them, and being able to sort of take them on a journey intelligently based on these learnings. That's a fundamental change in the way that we're engaging our customers.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On the right-hand side at the bottom, products. I would argue this is the traditional ERP environment, where traditionally ERP was about collecting supply chain, manufacturing some products, warehousing them, shipping them out, hopefully getting paid. But once the product left the loading docks, hit the truck, it was gone.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Today, that is increasingly not the case. When I ship a product to a customer, that product is often connected back. It's sending lots of telemetry, and it's allowing me to rethink fundamentally the nature of the products and services. And it has huge implications for what's possible.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Think about manufacturing defects or quality, being able to assess your posture as a result of real data for real customer use.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Watching the use of consumables, doing a better job of planning inventory. Predicting when a piece of capital equipment is going to fail, and then proactively managing it, versus allowing the customer to get into a situation of dissatisfaction. Again, fundamental reimagination of what's possible on the product side.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And these two things are inextricably linked. And I'm learning something about my customers I never could if I can observe their use of my products and services, I can feed that right back into the customer engagement cycle. I can recommend new products and services. </a:t>
            </a: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So this sort of interconnected set of business processes is brand new, powered by data, artificial intelligence, and as we'll talk, delivered through Dynamics 365. </a:t>
            </a:r>
          </a:p>
          <a:p>
            <a:pPr marL="171450" indent="-171450">
              <a:buFont typeface="Arial" panose="020B0604020202020204" pitchFamily="34" charset="0"/>
              <a:buChar char="•"/>
            </a:pPr>
            <a:endParaRPr lang="en-US" sz="1200" kern="120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a:solidFill>
                  <a:schemeClr val="tx1"/>
                </a:solidFill>
                <a:effectLst/>
                <a:latin typeface="Segoe UI Light" pitchFamily="34" charset="0"/>
                <a:ea typeface="+mn-ea"/>
                <a:cs typeface="+mn-cs"/>
              </a:rPr>
              <a:t>But this last loop is the people loop. When you think about the kinds of people that we need in our organization that can operate in this digitally transformed environment, the kind of tools that you need to allow them to create, collaborate, communicate, and to do that connected with the business processes that transformed, and to do it with data. Again, fundamental change I how we find these people, convince them to join our organization, provide them with tools that they need in order to connect with customers and connect with products. This opportunity is real, and it is what's driving all the growth.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699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E0A14D-DD86-4531-99DD-A85D461FADEC}" type="slidenum">
              <a:rPr lang="en-US" smtClean="0"/>
              <a:t>12</a:t>
            </a:fld>
            <a:endParaRPr lang="en-US"/>
          </a:p>
        </p:txBody>
      </p:sp>
    </p:spTree>
    <p:extLst>
      <p:ext uri="{BB962C8B-B14F-4D97-AF65-F5344CB8AC3E}">
        <p14:creationId xmlns:p14="http://schemas.microsoft.com/office/powerpoint/2010/main" val="2242244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65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793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7268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A7396-FA10-415E-840D-7AAC136587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63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https://docs.microsoft.com/en-us/power-bi/desktop-connect-dataflows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52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The Microsoft Common Data Model (CDM) provides well-defined, modular, and extensible business entities at the center of the CDS application and intelligence platforms. </a:t>
            </a:r>
            <a:b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Customers, system integrators, and ISVs can build on and depend on these standard CDM definitions, and also easily extend the models to capture additional business-specific ideas.</a:t>
            </a:r>
            <a:b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The Microsoft Common Data Model (CDM) provides a common data structure ISV’s, BI Pros and analysts can collaborate on.</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099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https://docs.microsoft.com/en-us/power-bi/service-dataflows-create-use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527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3784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929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667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Bef>
                <a:spcPct val="20000"/>
              </a:spcBef>
              <a:defRPr/>
            </a:pPr>
            <a:r>
              <a:rPr lang="en-US"/>
              <a:t>Challenge: Provide customers with great ready-made insights in the product –and enable unconstrained self service customizations</a:t>
            </a:r>
          </a:p>
          <a:p>
            <a:pPr marL="342900" lvl="1" indent="-342900" defTabSz="932742">
              <a:lnSpc>
                <a:spcPct val="90000"/>
              </a:lnSpc>
              <a:spcBef>
                <a:spcPct val="20000"/>
              </a:spcBef>
              <a:buAutoNum type="arabicPeriod"/>
              <a:defRPr/>
            </a:pPr>
            <a:r>
              <a:rPr lang="en-US"/>
              <a:t>Dyn365F&amp;O offers best in class ready-made Analytics embedded within the product. </a:t>
            </a:r>
          </a:p>
          <a:p>
            <a:pPr marL="342900" lvl="1" indent="-342900" defTabSz="932742">
              <a:lnSpc>
                <a:spcPct val="90000"/>
              </a:lnSpc>
              <a:spcBef>
                <a:spcPct val="20000"/>
              </a:spcBef>
              <a:buAutoNum type="arabicPeriod"/>
              <a:defRPr/>
            </a:pPr>
            <a:r>
              <a:rPr lang="en-US"/>
              <a:t>Provide customers with no-cliffs extensibility: Within minutes, Power BI customers should be able to extend solutions leveraging data, reports and dashboards from Dyn365F&amp;O as well as other systems</a:t>
            </a:r>
          </a:p>
          <a:p>
            <a:pPr marL="342900" lvl="1" indent="-342900" defTabSz="932742">
              <a:lnSpc>
                <a:spcPct val="90000"/>
              </a:lnSpc>
              <a:spcBef>
                <a:spcPct val="20000"/>
              </a:spcBef>
              <a:buAutoNum type="arabicPeriod"/>
              <a:defRPr/>
            </a:pPr>
            <a:endParaRPr lang="en-US"/>
          </a:p>
          <a:p>
            <a:pPr defTabSz="932742">
              <a:lnSpc>
                <a:spcPct val="90000"/>
              </a:lnSpc>
              <a:spcBef>
                <a:spcPct val="20000"/>
              </a:spcBef>
              <a:defRPr/>
            </a:pPr>
            <a:r>
              <a:rPr lang="en-US"/>
              <a:t>Extensibility of existing solutions is possible at two levels</a:t>
            </a:r>
          </a:p>
          <a:p>
            <a:pPr lvl="1" defTabSz="932742">
              <a:lnSpc>
                <a:spcPct val="90000"/>
              </a:lnSpc>
              <a:spcBef>
                <a:spcPct val="20000"/>
              </a:spcBef>
              <a:defRPr/>
            </a:pPr>
            <a:r>
              <a:rPr lang="en-US"/>
              <a:t>Build customization experiences within your application</a:t>
            </a:r>
          </a:p>
          <a:p>
            <a:pPr marL="223520" lvl="2" defTabSz="932742">
              <a:lnSpc>
                <a:spcPct val="90000"/>
              </a:lnSpc>
              <a:spcBef>
                <a:spcPct val="20000"/>
              </a:spcBef>
              <a:defRPr/>
            </a:pPr>
            <a:r>
              <a:rPr lang="en-US"/>
              <a:t>Enable customization and personalization experiences within the product for users of the App</a:t>
            </a:r>
          </a:p>
          <a:p>
            <a:pPr marL="223520" lvl="2" defTabSz="932742">
              <a:lnSpc>
                <a:spcPct val="90000"/>
              </a:lnSpc>
              <a:spcBef>
                <a:spcPct val="20000"/>
              </a:spcBef>
              <a:defRPr/>
            </a:pPr>
            <a:r>
              <a:rPr lang="en-US"/>
              <a:t>Data is still contained within the application, not visible to other applications and services</a:t>
            </a:r>
          </a:p>
          <a:p>
            <a:pPr marL="223520" lvl="2" defTabSz="932742">
              <a:lnSpc>
                <a:spcPct val="90000"/>
              </a:lnSpc>
              <a:spcBef>
                <a:spcPct val="20000"/>
              </a:spcBef>
              <a:defRPr/>
            </a:pPr>
            <a:r>
              <a:rPr lang="en-US"/>
              <a:t>Mashing up with data from other applications and services is not possible</a:t>
            </a:r>
          </a:p>
          <a:p>
            <a:pPr lvl="1" defTabSz="932742">
              <a:lnSpc>
                <a:spcPct val="90000"/>
              </a:lnSpc>
              <a:spcBef>
                <a:spcPct val="20000"/>
              </a:spcBef>
              <a:defRPr/>
            </a:pPr>
            <a:r>
              <a:rPr lang="en-US"/>
              <a:t>Make data available to applications that specialize in customizations</a:t>
            </a:r>
          </a:p>
          <a:p>
            <a:pPr marL="223520" lvl="2" defTabSz="932742">
              <a:lnSpc>
                <a:spcPct val="90000"/>
              </a:lnSpc>
              <a:spcBef>
                <a:spcPct val="20000"/>
              </a:spcBef>
              <a:defRPr/>
            </a:pPr>
            <a:r>
              <a:rPr lang="en-US"/>
              <a:t>Leverage the power of rich, robust experiences that Power users and developers are familiar with</a:t>
            </a:r>
          </a:p>
          <a:p>
            <a:pPr marL="223520" lvl="2" defTabSz="932742">
              <a:lnSpc>
                <a:spcPct val="90000"/>
              </a:lnSpc>
              <a:spcBef>
                <a:spcPct val="20000"/>
              </a:spcBef>
              <a:defRPr/>
            </a:pPr>
            <a:r>
              <a:rPr lang="en-US"/>
              <a:t>Allows integrating data from multiple sources including Web and IoT sensors</a:t>
            </a:r>
          </a:p>
          <a:p>
            <a:pPr marL="223520" lvl="2" defTabSz="932742">
              <a:lnSpc>
                <a:spcPct val="90000"/>
              </a:lnSpc>
              <a:spcBef>
                <a:spcPct val="20000"/>
              </a:spcBef>
              <a:defRPr/>
            </a:pPr>
            <a:r>
              <a:rPr lang="en-US"/>
              <a:t>Customers may need to copy the data over multiple times or set up ETL infrastructure and storage to make it available</a:t>
            </a:r>
          </a:p>
          <a:p>
            <a:pPr marL="223520" lvl="2" defTabSz="932742">
              <a:lnSpc>
                <a:spcPct val="90000"/>
              </a:lnSpc>
              <a:spcBef>
                <a:spcPct val="20000"/>
              </a:spcBef>
              <a:defRPr/>
            </a:pPr>
            <a:endParaRPr lang="en-US"/>
          </a:p>
          <a:p>
            <a:pPr defTabSz="932742">
              <a:lnSpc>
                <a:spcPct val="90000"/>
              </a:lnSpc>
              <a:spcBef>
                <a:spcPct val="20000"/>
              </a:spcBef>
              <a:defRPr/>
            </a:pPr>
            <a:r>
              <a:rPr lang="en-US"/>
              <a:t>Operations and Finance + Power BI + Dataflows win, because companies can:</a:t>
            </a:r>
          </a:p>
          <a:p>
            <a:pPr lvl="1" defTabSz="932742">
              <a:lnSpc>
                <a:spcPct val="90000"/>
              </a:lnSpc>
              <a:spcBef>
                <a:spcPct val="20000"/>
              </a:spcBef>
              <a:defRPr/>
            </a:pPr>
            <a:r>
              <a:rPr lang="en-US"/>
              <a:t>Quickly deploy Power BI template with customizable Reports, Dashboards with data in CDM format</a:t>
            </a:r>
          </a:p>
          <a:p>
            <a:pPr lvl="1" defTabSz="932742">
              <a:lnSpc>
                <a:spcPct val="90000"/>
              </a:lnSpc>
              <a:spcBef>
                <a:spcPct val="20000"/>
              </a:spcBef>
              <a:defRPr/>
            </a:pPr>
            <a:r>
              <a:rPr lang="en-US"/>
              <a:t>Customize or enhance the templates with data from other apps or sources using Power Bi’s rich connectors</a:t>
            </a:r>
          </a:p>
          <a:p>
            <a:pPr lvl="1" defTabSz="932742">
              <a:lnSpc>
                <a:spcPct val="90000"/>
              </a:lnSpc>
              <a:spcBef>
                <a:spcPct val="20000"/>
              </a:spcBef>
              <a:defRPr/>
            </a:pPr>
            <a:r>
              <a:rPr lang="en-US"/>
              <a:t>Deploy other solutions that depend on schematized data with common or custom data model without any ETL required</a:t>
            </a:r>
          </a:p>
          <a:p>
            <a:pPr marL="0" marR="0" lvl="0" indent="0" algn="l" defTabSz="932742" eaLnBrk="1" fontAlgn="auto" latinLnBrk="0" hangingPunct="1">
              <a:lnSpc>
                <a:spcPct val="90000"/>
              </a:lnSpc>
              <a:spcBef>
                <a:spcPts val="0"/>
              </a:spcBef>
              <a:spcAft>
                <a:spcPts val="340"/>
              </a:spcAft>
              <a:buClrTx/>
              <a:buSzTx/>
              <a:buFontTx/>
              <a:buNone/>
              <a:tabLst/>
              <a:defRPr/>
            </a:pPr>
            <a:endParaRPr lang="en-US" b="1">
              <a:latin typeface="Segoe UI Semibold"/>
              <a:cs typeface="Segoe UI Semibold"/>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2/25/2020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9228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9843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28E6-AE20-4E63-9EEF-F47C750B3AF6}"/>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E164724-CF49-47A1-96B0-A46CD2BEC1BF}"/>
              </a:ext>
            </a:extLst>
          </p:cNvPr>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FB84E2-7226-4025-8795-B4FEEDD5D839}"/>
              </a:ext>
            </a:extLst>
          </p:cNvPr>
          <p:cNvSpPr>
            <a:spLocks noGrp="1"/>
          </p:cNvSpPr>
          <p:nvPr>
            <p:ph type="dt" sz="half" idx="10"/>
          </p:nvPr>
        </p:nvSpPr>
        <p:spPr/>
        <p:txBody>
          <a:bodyPr/>
          <a:lstStyle/>
          <a:p>
            <a:fld id="{C08FB16A-A84F-424D-9E4E-D4C02D855CC8}" type="datetimeFigureOut">
              <a:rPr lang="en-US" smtClean="0"/>
              <a:t>2/25/2020</a:t>
            </a:fld>
            <a:endParaRPr lang="en-US"/>
          </a:p>
        </p:txBody>
      </p:sp>
      <p:sp>
        <p:nvSpPr>
          <p:cNvPr id="5" name="Footer Placeholder 4">
            <a:extLst>
              <a:ext uri="{FF2B5EF4-FFF2-40B4-BE49-F238E27FC236}">
                <a16:creationId xmlns:a16="http://schemas.microsoft.com/office/drawing/2014/main" id="{34A5587D-DBDB-4AD9-A07E-AF93FFBCA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B3C17-E45F-4F95-BC92-F03E748E6F22}"/>
              </a:ext>
            </a:extLst>
          </p:cNvPr>
          <p:cNvSpPr>
            <a:spLocks noGrp="1"/>
          </p:cNvSpPr>
          <p:nvPr>
            <p:ph type="sldNum" sz="quarter" idx="12"/>
          </p:nvPr>
        </p:nvSpPr>
        <p:spPr/>
        <p:txBody>
          <a:bodyPr/>
          <a:lstStyle/>
          <a:p>
            <a:fld id="{A22A0171-7DFF-4EF4-8118-3C1FF8D48132}" type="slidenum">
              <a:rPr lang="en-US" smtClean="0"/>
              <a:t>‹#›</a:t>
            </a:fld>
            <a:endParaRPr lang="en-US"/>
          </a:p>
        </p:txBody>
      </p:sp>
    </p:spTree>
    <p:extLst>
      <p:ext uri="{BB962C8B-B14F-4D97-AF65-F5344CB8AC3E}">
        <p14:creationId xmlns:p14="http://schemas.microsoft.com/office/powerpoint/2010/main" val="1877763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4800" b="0" kern="1200" cap="none" spc="-99" baseline="0" dirty="0">
                <a:ln w="3175">
                  <a:noFill/>
                </a:ln>
                <a:solidFill>
                  <a:schemeClr val="tx1"/>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742160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80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306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171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3755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570" y="-7781"/>
            <a:ext cx="12251139" cy="6873565"/>
          </a:xfrm>
          <a:prstGeom prst="rect">
            <a:avLst/>
          </a:prstGeom>
        </p:spPr>
      </p:pic>
      <p:pic>
        <p:nvPicPr>
          <p:cNvPr id="10"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
        <p:nvSpPr>
          <p:cNvPr id="4" name="Rectangle 3"/>
          <p:cNvSpPr/>
          <p:nvPr userDrawn="1"/>
        </p:nvSpPr>
        <p:spPr bwMode="auto">
          <a:xfrm>
            <a:off x="269302" y="2077813"/>
            <a:ext cx="627497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9"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1" cy="656077"/>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3334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636762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81370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20121001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6198-014F-4AE1-98FC-3F86A200C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8035-15A8-4C20-BA43-41EAB022D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150C3-21BE-4CEA-833E-6AE511AEE295}"/>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F13C450C-4BE7-48E8-A9C7-D45087B8D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81CE7-0B76-49AE-B2BC-829CF0F575FB}"/>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3801786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2CE2-EDC1-4F34-AC0E-1211BFB98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6F2A0-4A52-4B1B-91B6-465A3378A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22D6-1BCB-4363-A077-7A5426E4E46E}"/>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51435D6A-0906-4088-8F26-A6365868B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5248B-5E23-48F1-90C6-D7FF150F13C6}"/>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672832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CC6E-CD3E-4D9E-98A9-1FE5B81EA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41EF67-22D9-40A2-9613-AF5EBCA99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085B-A9C8-430C-9714-EBC40071E723}"/>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F717CC05-27A0-47F9-85B1-68C42FB84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9EBE7-8001-4633-8B90-99336E3FF504}"/>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6840951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234-FD85-450C-A77C-5A0F48E75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57EA1-C49B-4085-BDBA-34EE3A53D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11F813-1B76-4AF7-B840-CB70BB51A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3BAC3-06D5-4AE5-B170-764FA7137958}"/>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6" name="Footer Placeholder 5">
            <a:extLst>
              <a:ext uri="{FF2B5EF4-FFF2-40B4-BE49-F238E27FC236}">
                <a16:creationId xmlns:a16="http://schemas.microsoft.com/office/drawing/2014/main" id="{6D1AEDA9-425D-429F-BC57-D8BEC5BD2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01FDA-B643-4EFE-80C0-C5082C7E50F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5282675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FFF4-779E-4ECD-BC41-F53F2B1F33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DB80C-60BF-43A1-8BE7-6A85B7A6F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2001F-88E0-4162-82AA-318BAF157B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99925-0381-4BB3-8F21-822CBCA5E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A978D2-48A3-45F7-AAF1-DA39142F4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B8D88-43F5-4E58-834D-E8676269D02A}"/>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8" name="Footer Placeholder 7">
            <a:extLst>
              <a:ext uri="{FF2B5EF4-FFF2-40B4-BE49-F238E27FC236}">
                <a16:creationId xmlns:a16="http://schemas.microsoft.com/office/drawing/2014/main" id="{05B2C749-1824-4DC1-BC12-B303DD34B2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AE6AFD-88C4-4557-B412-9CE285EE2AFD}"/>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1619562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F3DE-4F0A-4E99-BDBC-3040AD02B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C6564-6EA8-4C85-A587-7D7433016275}"/>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4" name="Footer Placeholder 3">
            <a:extLst>
              <a:ext uri="{FF2B5EF4-FFF2-40B4-BE49-F238E27FC236}">
                <a16:creationId xmlns:a16="http://schemas.microsoft.com/office/drawing/2014/main" id="{5DC8F3E9-7AAF-400B-9047-8301E3ED8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7E187-C0D4-4EED-86C6-8491099AF610}"/>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9501695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CB8F8-B148-421A-BBFC-4BEFFD2567B2}"/>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3" name="Footer Placeholder 2">
            <a:extLst>
              <a:ext uri="{FF2B5EF4-FFF2-40B4-BE49-F238E27FC236}">
                <a16:creationId xmlns:a16="http://schemas.microsoft.com/office/drawing/2014/main" id="{AB839AE5-8C5E-4074-9279-ACCFB7099E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D9579-CCCF-4302-9B4C-5509B5A32C2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9978908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8876-BF54-4CB2-BA51-F211E56BD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D412C-1976-4745-A427-BF255CB93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3330D0-F878-4EC0-AEEA-C825A8F45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1FCB8-9DD0-49B5-90A8-CFEF8336CDF3}"/>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6" name="Footer Placeholder 5">
            <a:extLst>
              <a:ext uri="{FF2B5EF4-FFF2-40B4-BE49-F238E27FC236}">
                <a16:creationId xmlns:a16="http://schemas.microsoft.com/office/drawing/2014/main" id="{2A1692E5-DB6A-45B1-961A-F87BF551C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14F5E-B016-40CD-945F-4665B3ACB193}"/>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0221382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740C-247E-4392-99A9-99347C306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7F67D6-1FCB-4550-BF7A-E5A8D4414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73A59E-21DF-4502-B8AB-3A1E921A0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C829-8EAA-4E07-AE1A-9EB2C2D745C4}"/>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6" name="Footer Placeholder 5">
            <a:extLst>
              <a:ext uri="{FF2B5EF4-FFF2-40B4-BE49-F238E27FC236}">
                <a16:creationId xmlns:a16="http://schemas.microsoft.com/office/drawing/2014/main" id="{8F42942E-4051-4EBC-A5E6-7B8FE4813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809A7-37CE-43D6-9CD7-1C648453EC3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3012379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F315-ACD3-40A3-9647-9CF2A06AE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CC0D7-BAB7-4FED-8CF5-177153805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A8772-F410-41CC-9AC2-CF07B3AE25DA}"/>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1A1A7CF7-1232-4A19-823D-9000C60C7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A3B8-E9A6-4A6A-BC0D-4B2ABA54E19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83835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5780B-9CC4-4590-BAA4-A2E2417BD5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9C3A3-3D7C-4250-A338-EB8E2FA88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4A19C-E8AF-4520-9966-74F9BA26F384}"/>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EEB1D244-C401-43B6-9D82-C84EAB9C6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446E7-45DA-48B6-883E-12C1115C375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181844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154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6198-014F-4AE1-98FC-3F86A200C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8035-15A8-4C20-BA43-41EAB022D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150C3-21BE-4CEA-833E-6AE511AEE295}"/>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F13C450C-4BE7-48E8-A9C7-D45087B8D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81CE7-0B76-49AE-B2BC-829CF0F575FB}"/>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4473347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2CE2-EDC1-4F34-AC0E-1211BFB98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6F2A0-4A52-4B1B-91B6-465A3378A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22D6-1BCB-4363-A077-7A5426E4E46E}"/>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51435D6A-0906-4088-8F26-A6365868B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5248B-5E23-48F1-90C6-D7FF150F13C6}"/>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0886377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CC6E-CD3E-4D9E-98A9-1FE5B81EA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41EF67-22D9-40A2-9613-AF5EBCA99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085B-A9C8-430C-9714-EBC40071E723}"/>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F717CC05-27A0-47F9-85B1-68C42FB84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9EBE7-8001-4633-8B90-99336E3FF504}"/>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491152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234-FD85-450C-A77C-5A0F48E75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57EA1-C49B-4085-BDBA-34EE3A53D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11F813-1B76-4AF7-B840-CB70BB51A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3BAC3-06D5-4AE5-B170-764FA7137958}"/>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6" name="Footer Placeholder 5">
            <a:extLst>
              <a:ext uri="{FF2B5EF4-FFF2-40B4-BE49-F238E27FC236}">
                <a16:creationId xmlns:a16="http://schemas.microsoft.com/office/drawing/2014/main" id="{6D1AEDA9-425D-429F-BC57-D8BEC5BD2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01FDA-B643-4EFE-80C0-C5082C7E50F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6579238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FFF4-779E-4ECD-BC41-F53F2B1F33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DB80C-60BF-43A1-8BE7-6A85B7A6F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2001F-88E0-4162-82AA-318BAF157B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99925-0381-4BB3-8F21-822CBCA5E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A978D2-48A3-45F7-AAF1-DA39142F4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B8D88-43F5-4E58-834D-E8676269D02A}"/>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8" name="Footer Placeholder 7">
            <a:extLst>
              <a:ext uri="{FF2B5EF4-FFF2-40B4-BE49-F238E27FC236}">
                <a16:creationId xmlns:a16="http://schemas.microsoft.com/office/drawing/2014/main" id="{05B2C749-1824-4DC1-BC12-B303DD34B2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AE6AFD-88C4-4557-B412-9CE285EE2AFD}"/>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637736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F3DE-4F0A-4E99-BDBC-3040AD02B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C6564-6EA8-4C85-A587-7D7433016275}"/>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4" name="Footer Placeholder 3">
            <a:extLst>
              <a:ext uri="{FF2B5EF4-FFF2-40B4-BE49-F238E27FC236}">
                <a16:creationId xmlns:a16="http://schemas.microsoft.com/office/drawing/2014/main" id="{5DC8F3E9-7AAF-400B-9047-8301E3ED8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7E187-C0D4-4EED-86C6-8491099AF610}"/>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7463585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CB8F8-B148-421A-BBFC-4BEFFD2567B2}"/>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3" name="Footer Placeholder 2">
            <a:extLst>
              <a:ext uri="{FF2B5EF4-FFF2-40B4-BE49-F238E27FC236}">
                <a16:creationId xmlns:a16="http://schemas.microsoft.com/office/drawing/2014/main" id="{AB839AE5-8C5E-4074-9279-ACCFB7099E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D9579-CCCF-4302-9B4C-5509B5A32C2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308532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8876-BF54-4CB2-BA51-F211E56BD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D412C-1976-4745-A427-BF255CB93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3330D0-F878-4EC0-AEEA-C825A8F45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1FCB8-9DD0-49B5-90A8-CFEF8336CDF3}"/>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6" name="Footer Placeholder 5">
            <a:extLst>
              <a:ext uri="{FF2B5EF4-FFF2-40B4-BE49-F238E27FC236}">
                <a16:creationId xmlns:a16="http://schemas.microsoft.com/office/drawing/2014/main" id="{2A1692E5-DB6A-45B1-961A-F87BF551C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14F5E-B016-40CD-945F-4665B3ACB193}"/>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94772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740C-247E-4392-99A9-99347C306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7F67D6-1FCB-4550-BF7A-E5A8D4414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73A59E-21DF-4502-B8AB-3A1E921A0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C829-8EAA-4E07-AE1A-9EB2C2D745C4}"/>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6" name="Footer Placeholder 5">
            <a:extLst>
              <a:ext uri="{FF2B5EF4-FFF2-40B4-BE49-F238E27FC236}">
                <a16:creationId xmlns:a16="http://schemas.microsoft.com/office/drawing/2014/main" id="{8F42942E-4051-4EBC-A5E6-7B8FE4813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809A7-37CE-43D6-9CD7-1C648453EC3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021037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F315-ACD3-40A3-9647-9CF2A06AE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CC0D7-BAB7-4FED-8CF5-177153805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A8772-F410-41CC-9AC2-CF07B3AE25DA}"/>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1A1A7CF7-1232-4A19-823D-9000C60C7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A3B8-E9A6-4A6A-BC0D-4B2ABA54E19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7786787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5780B-9CC4-4590-BAA4-A2E2417BD5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9C3A3-3D7C-4250-A338-EB8E2FA88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4A19C-E8AF-4520-9966-74F9BA26F384}"/>
              </a:ext>
            </a:extLst>
          </p:cNvPr>
          <p:cNvSpPr>
            <a:spLocks noGrp="1"/>
          </p:cNvSpPr>
          <p:nvPr>
            <p:ph type="dt" sz="half" idx="10"/>
          </p:nvPr>
        </p:nvSpPr>
        <p:spPr/>
        <p:txBody>
          <a:body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EEB1D244-C401-43B6-9D82-C84EAB9C6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446E7-45DA-48B6-883E-12C1115C375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9601958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13465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5888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954107"/>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964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7.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2.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7.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image" Target="../media/image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2" r:id="rId19"/>
    <p:sldLayoutId id="2147484733"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26326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4143895900"/>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Lst>
  <p:transition>
    <p:fade/>
  </p:transition>
  <p:txStyles>
    <p:titleStyle>
      <a:lvl1pPr algn="l" defTabSz="914344"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3868473189"/>
      </p:ext>
    </p:extLst>
  </p:cSld>
  <p:clrMap bg1="lt1" tx1="dk1" bg2="lt2" tx2="dk2" accent1="accent1" accent2="accent2" accent3="accent3" accent4="accent4" accent5="accent5" accent6="accent6" hlink="hlink" folHlink="folHlink"/>
  <p:sldLayoutIdLst>
    <p:sldLayoutId id="2147484743" r:id="rId1"/>
    <p:sldLayoutId id="2147484744" r:id="rId2"/>
  </p:sldLayoutIdLst>
  <p:transition>
    <p:fade/>
  </p:transition>
  <p:hf hdr="0" ftr="0" dt="0"/>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9815625"/>
      </p:ext>
    </p:extLst>
  </p:cSld>
  <p:clrMap bg1="lt1" tx1="dk1" bg2="lt2" tx2="dk2" accent1="accent1" accent2="accent2" accent3="accent3" accent4="accent4" accent5="accent5" accent6="accent6" hlink="hlink" folHlink="folHlink"/>
  <p:sldLayoutIdLst>
    <p:sldLayoutId id="2147484746" r:id="rId1"/>
    <p:sldLayoutId id="2147484747"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E5F88-8D21-4B23-B338-D8F08A451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32B9C-D086-4071-9A70-24B458A5B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59C5F-A39C-4C7E-AEB6-A51706384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BD72F89A-CBEB-4BE4-B12B-B491035FF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98A9F-117A-45C5-92F9-15780E8F4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99557-8373-4435-A694-5AEE82E87A88}" type="slidenum">
              <a:rPr lang="en-US" smtClean="0"/>
              <a:t>‹#›</a:t>
            </a:fld>
            <a:endParaRPr lang="en-US"/>
          </a:p>
        </p:txBody>
      </p:sp>
    </p:spTree>
    <p:extLst>
      <p:ext uri="{BB962C8B-B14F-4D97-AF65-F5344CB8AC3E}">
        <p14:creationId xmlns:p14="http://schemas.microsoft.com/office/powerpoint/2010/main" val="595001426"/>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E5F88-8D21-4B23-B338-D8F08A451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32B9C-D086-4071-9A70-24B458A5B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59C5F-A39C-4C7E-AEB6-A51706384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ABD92-019E-4118-A978-59D223BD7F06}" type="datetimeFigureOut">
              <a:rPr lang="en-US" smtClean="0"/>
              <a:t>2/25/2020</a:t>
            </a:fld>
            <a:endParaRPr lang="en-US"/>
          </a:p>
        </p:txBody>
      </p:sp>
      <p:sp>
        <p:nvSpPr>
          <p:cNvPr id="5" name="Footer Placeholder 4">
            <a:extLst>
              <a:ext uri="{FF2B5EF4-FFF2-40B4-BE49-F238E27FC236}">
                <a16:creationId xmlns:a16="http://schemas.microsoft.com/office/drawing/2014/main" id="{BD72F89A-CBEB-4BE4-B12B-B491035FF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98A9F-117A-45C5-92F9-15780E8F4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99557-8373-4435-A694-5AEE82E87A88}" type="slidenum">
              <a:rPr lang="en-US" smtClean="0"/>
              <a:t>‹#›</a:t>
            </a:fld>
            <a:endParaRPr lang="en-US"/>
          </a:p>
        </p:txBody>
      </p:sp>
    </p:spTree>
    <p:extLst>
      <p:ext uri="{BB962C8B-B14F-4D97-AF65-F5344CB8AC3E}">
        <p14:creationId xmlns:p14="http://schemas.microsoft.com/office/powerpoint/2010/main" val="3059571770"/>
      </p:ext>
    </p:extLst>
  </p:cSld>
  <p:clrMap bg1="lt1" tx1="dk1" bg2="lt2" tx2="dk2" accent1="accent1" accent2="accent2" accent3="accent3" accent4="accent4" accent5="accent5" accent6="accent6" hlink="hlink" folHlink="folHlink"/>
  <p:sldLayoutIdLst>
    <p:sldLayoutId id="2147484762" r:id="rId1"/>
    <p:sldLayoutId id="2147484763" r:id="rId2"/>
    <p:sldLayoutId id="2147484764" r:id="rId3"/>
    <p:sldLayoutId id="2147484765" r:id="rId4"/>
    <p:sldLayoutId id="2147484766" r:id="rId5"/>
    <p:sldLayoutId id="2147484767" r:id="rId6"/>
    <p:sldLayoutId id="2147484768" r:id="rId7"/>
    <p:sldLayoutId id="2147484769" r:id="rId8"/>
    <p:sldLayoutId id="2147484770" r:id="rId9"/>
    <p:sldLayoutId id="2147484771" r:id="rId10"/>
    <p:sldLayoutId id="2147484772" r:id="rId11"/>
    <p:sldLayoutId id="2147484773" r:id="rId12"/>
    <p:sldLayoutId id="2147484774" r:id="rId13"/>
    <p:sldLayoutId id="21474847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7.png"/><Relationship Id="rId7" Type="http://schemas.openxmlformats.org/officeDocument/2006/relationships/image" Target="../media/image18.png"/><Relationship Id="rId12"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21.png"/><Relationship Id="rId4" Type="http://schemas.openxmlformats.org/officeDocument/2006/relationships/image" Target="../media/image28.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7.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4.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power-bi/" TargetMode="External"/><Relationship Id="rId7" Type="http://schemas.openxmlformats.org/officeDocument/2006/relationships/hyperlink" Target="https://powerbi.microsoft.com/en-us/blog/" TargetMode="External"/><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hyperlink" Target="https://docs.microsoft.com/en-us/power-bi/whitepapers" TargetMode="External"/><Relationship Id="rId5" Type="http://schemas.openxmlformats.org/officeDocument/2006/relationships/hyperlink" Target="https://docs.microsoft.com/en-us/power-bi/webinars" TargetMode="External"/><Relationship Id="rId4" Type="http://schemas.openxmlformats.org/officeDocument/2006/relationships/hyperlink" Target="https://docs.microsoft.com/en-us/power-bi/guided-learn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353E-E05A-4548-B753-7A49A23A0DC3}"/>
              </a:ext>
            </a:extLst>
          </p:cNvPr>
          <p:cNvSpPr>
            <a:spLocks noGrp="1"/>
          </p:cNvSpPr>
          <p:nvPr>
            <p:ph type="title"/>
          </p:nvPr>
        </p:nvSpPr>
        <p:spPr>
          <a:xfrm>
            <a:off x="269239" y="2084363"/>
            <a:ext cx="11653523" cy="1158629"/>
          </a:xfrm>
        </p:spPr>
        <p:txBody>
          <a:bodyPr/>
          <a:lstStyle/>
          <a:p>
            <a:r>
              <a:rPr lang="en-US"/>
              <a:t>Intro to Power </a:t>
            </a:r>
            <a:r>
              <a:rPr lang="en-US" dirty="0"/>
              <a:t>BI Dataflows</a:t>
            </a:r>
          </a:p>
        </p:txBody>
      </p:sp>
    </p:spTree>
    <p:extLst>
      <p:ext uri="{BB962C8B-B14F-4D97-AF65-F5344CB8AC3E}">
        <p14:creationId xmlns:p14="http://schemas.microsoft.com/office/powerpoint/2010/main" val="83246619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217" y="1457230"/>
            <a:ext cx="7253211" cy="3016210"/>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mn-ea"/>
                <a:cs typeface="+mn-cs"/>
              </a:rPr>
              <a:t>…we want to leverage the data created by the dataflow in applications or services outside of Power BI? </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mn-ea"/>
                <a:cs typeface="+mn-cs"/>
              </a:rPr>
              <a:t>…or to provide an easy way to consume analytical data created outside of Power BI, in Power BI?</a:t>
            </a:r>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6573" y="264949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6573" y="1497865"/>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6573" y="380112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6573" y="4952753"/>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Storage</a:t>
            </a: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p:txBody>
          <a:bodyPr/>
          <a:lstStyle/>
          <a:p>
            <a:r>
              <a:rPr lang="en-US">
                <a:solidFill>
                  <a:schemeClr val="tx1"/>
                </a:solidFill>
              </a:rPr>
              <a:t>But what if…</a:t>
            </a:r>
          </a:p>
        </p:txBody>
      </p:sp>
    </p:spTree>
    <p:extLst>
      <p:ext uri="{BB962C8B-B14F-4D97-AF65-F5344CB8AC3E}">
        <p14:creationId xmlns:p14="http://schemas.microsoft.com/office/powerpoint/2010/main" val="127975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85AB173-F0F7-3940-997D-CE8E5F740DED}"/>
              </a:ext>
            </a:extLst>
          </p:cNvPr>
          <p:cNvGrpSpPr/>
          <p:nvPr/>
        </p:nvGrpSpPr>
        <p:grpSpPr>
          <a:xfrm>
            <a:off x="6891725" y="1504531"/>
            <a:ext cx="1097124" cy="3216260"/>
            <a:chOff x="6891838" y="1504257"/>
            <a:chExt cx="1097280" cy="3216717"/>
          </a:xfrm>
        </p:grpSpPr>
        <p:sp>
          <p:nvSpPr>
            <p:cNvPr id="27" name="Rectangle 26">
              <a:extLst>
                <a:ext uri="{FF2B5EF4-FFF2-40B4-BE49-F238E27FC236}">
                  <a16:creationId xmlns:a16="http://schemas.microsoft.com/office/drawing/2014/main" id="{951B2F9E-B4AA-784D-A278-F02E9C7B13BA}"/>
                </a:ext>
              </a:extLst>
            </p:cNvPr>
            <p:cNvSpPr/>
            <p:nvPr/>
          </p:nvSpPr>
          <p:spPr bwMode="auto">
            <a:xfrm>
              <a:off x="6891838" y="1504257"/>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 Factory</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021" y="2583375"/>
              <a:ext cx="932914" cy="489262"/>
            </a:xfrm>
            <a:prstGeom prst="rect">
              <a:avLst/>
            </a:prstGeom>
          </p:spPr>
        </p:pic>
      </p:grpSp>
      <p:grpSp>
        <p:nvGrpSpPr>
          <p:cNvPr id="9" name="Group 8">
            <a:extLst>
              <a:ext uri="{FF2B5EF4-FFF2-40B4-BE49-F238E27FC236}">
                <a16:creationId xmlns:a16="http://schemas.microsoft.com/office/drawing/2014/main" id="{AF7CD70F-A5AA-F644-9CCC-9A857CD238F9}"/>
              </a:ext>
            </a:extLst>
          </p:cNvPr>
          <p:cNvGrpSpPr/>
          <p:nvPr/>
        </p:nvGrpSpPr>
        <p:grpSpPr>
          <a:xfrm>
            <a:off x="8169123" y="1508704"/>
            <a:ext cx="1097124" cy="3216260"/>
            <a:chOff x="8169417" y="1508430"/>
            <a:chExt cx="1097280" cy="3216717"/>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8169417"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Databricks</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8303200" y="2497379"/>
              <a:ext cx="829714" cy="721336"/>
            </a:xfrm>
            <a:prstGeom prst="rect">
              <a:avLst/>
            </a:prstGeom>
          </p:spPr>
        </p:pic>
      </p:grpSp>
      <p:grpSp>
        <p:nvGrpSpPr>
          <p:cNvPr id="10" name="Group 9">
            <a:extLst>
              <a:ext uri="{FF2B5EF4-FFF2-40B4-BE49-F238E27FC236}">
                <a16:creationId xmlns:a16="http://schemas.microsoft.com/office/drawing/2014/main" id="{2D20DE8C-73F1-B840-981E-321887193713}"/>
              </a:ext>
            </a:extLst>
          </p:cNvPr>
          <p:cNvGrpSpPr/>
          <p:nvPr/>
        </p:nvGrpSpPr>
        <p:grpSpPr>
          <a:xfrm>
            <a:off x="9446521" y="1499134"/>
            <a:ext cx="1097124" cy="3216260"/>
            <a:chOff x="9446996" y="1498859"/>
            <a:chExt cx="1097280" cy="3216717"/>
          </a:xfrm>
        </p:grpSpPr>
        <p:sp>
          <p:nvSpPr>
            <p:cNvPr id="26" name="Rectangle 25">
              <a:extLst>
                <a:ext uri="{FF2B5EF4-FFF2-40B4-BE49-F238E27FC236}">
                  <a16:creationId xmlns:a16="http://schemas.microsoft.com/office/drawing/2014/main" id="{BF43A280-797C-0940-BC2C-8B6BBCDC09A7}"/>
                </a:ext>
              </a:extLst>
            </p:cNvPr>
            <p:cNvSpPr/>
            <p:nvPr/>
          </p:nvSpPr>
          <p:spPr bwMode="auto">
            <a:xfrm>
              <a:off x="9446996" y="1498859"/>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897" y="2453014"/>
              <a:ext cx="743477" cy="743477"/>
            </a:xfrm>
            <a:prstGeom prst="rect">
              <a:avLst/>
            </a:prstGeom>
          </p:spPr>
        </p:pic>
      </p:grpSp>
      <p:grpSp>
        <p:nvGrpSpPr>
          <p:cNvPr id="11" name="Group 10">
            <a:extLst>
              <a:ext uri="{FF2B5EF4-FFF2-40B4-BE49-F238E27FC236}">
                <a16:creationId xmlns:a16="http://schemas.microsoft.com/office/drawing/2014/main" id="{ADA6526E-781F-C249-8901-7E16CEA4FCB7}"/>
              </a:ext>
            </a:extLst>
          </p:cNvPr>
          <p:cNvGrpSpPr/>
          <p:nvPr/>
        </p:nvGrpSpPr>
        <p:grpSpPr>
          <a:xfrm>
            <a:off x="10723919" y="1508704"/>
            <a:ext cx="1097124" cy="3216260"/>
            <a:chOff x="10724575" y="1508430"/>
            <a:chExt cx="1097280" cy="3216717"/>
          </a:xfrm>
        </p:grpSpPr>
        <p:sp>
          <p:nvSpPr>
            <p:cNvPr id="25" name="Rectangle 24">
              <a:extLst>
                <a:ext uri="{FF2B5EF4-FFF2-40B4-BE49-F238E27FC236}">
                  <a16:creationId xmlns:a16="http://schemas.microsoft.com/office/drawing/2014/main" id="{1D8D61B9-AEDD-B049-953E-63A08CB6384C}"/>
                </a:ext>
              </a:extLst>
            </p:cNvPr>
            <p:cNvSpPr/>
            <p:nvPr/>
          </p:nvSpPr>
          <p:spPr bwMode="auto">
            <a:xfrm>
              <a:off x="10724575"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ML</a:t>
              </a:r>
            </a:p>
            <a:p>
              <a:pPr marL="0" marR="0" lvl="0" indent="0" algn="ctr" defTabSz="932293"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10868769" y="2497379"/>
              <a:ext cx="808892" cy="629668"/>
            </a:xfrm>
            <a:prstGeom prst="rect">
              <a:avLst/>
            </a:prstGeom>
          </p:spPr>
        </p:pic>
      </p:grpSp>
      <p:sp>
        <p:nvSpPr>
          <p:cNvPr id="28" name="Rectangle 27">
            <a:extLst>
              <a:ext uri="{FF2B5EF4-FFF2-40B4-BE49-F238E27FC236}">
                <a16:creationId xmlns:a16="http://schemas.microsoft.com/office/drawing/2014/main" id="{F476EF75-3781-9849-97A2-336AB388406D}"/>
              </a:ext>
            </a:extLst>
          </p:cNvPr>
          <p:cNvSpPr/>
          <p:nvPr/>
        </p:nvSpPr>
        <p:spPr bwMode="auto">
          <a:xfrm>
            <a:off x="515131" y="3861922"/>
            <a:ext cx="2321230"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a:t>
            </a:r>
          </a:p>
        </p:txBody>
      </p:sp>
      <p:sp>
        <p:nvSpPr>
          <p:cNvPr id="30" name="Rectangle 29">
            <a:extLst>
              <a:ext uri="{FF2B5EF4-FFF2-40B4-BE49-F238E27FC236}">
                <a16:creationId xmlns:a16="http://schemas.microsoft.com/office/drawing/2014/main" id="{D83891B1-9E74-064E-8EAF-0E64C2797D26}"/>
              </a:ext>
            </a:extLst>
          </p:cNvPr>
          <p:cNvSpPr/>
          <p:nvPr/>
        </p:nvSpPr>
        <p:spPr bwMode="auto">
          <a:xfrm>
            <a:off x="515131" y="4952753"/>
            <a:ext cx="11305912" cy="1117472"/>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                                              Azure Data Lake Storage Gen2</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0949099E-C150-CF41-B70A-5CDF53D25B98}"/>
              </a:ext>
            </a:extLst>
          </p:cNvPr>
          <p:cNvGrpSpPr/>
          <p:nvPr/>
        </p:nvGrpSpPr>
        <p:grpSpPr>
          <a:xfrm>
            <a:off x="3458913" y="1508703"/>
            <a:ext cx="2812240" cy="2065901"/>
            <a:chOff x="365760" y="1497590"/>
            <a:chExt cx="2812639" cy="2066194"/>
          </a:xfrm>
          <a:solidFill>
            <a:schemeClr val="bg1"/>
          </a:solidFill>
        </p:grpSpPr>
        <p:sp>
          <p:nvSpPr>
            <p:cNvPr id="18" name="Rectangle 17">
              <a:extLst>
                <a:ext uri="{FF2B5EF4-FFF2-40B4-BE49-F238E27FC236}">
                  <a16:creationId xmlns:a16="http://schemas.microsoft.com/office/drawing/2014/main" id="{94512852-AFF1-0C40-965E-1951F370B7CB}"/>
                </a:ext>
              </a:extLst>
            </p:cNvPr>
            <p:cNvSpPr/>
            <p:nvPr/>
          </p:nvSpPr>
          <p:spPr bwMode="auto">
            <a:xfrm>
              <a:off x="365760" y="1497590"/>
              <a:ext cx="2812639" cy="2066194"/>
            </a:xfrm>
            <a:prstGeom prst="rect">
              <a:avLst/>
            </a:prstGeom>
            <a:grp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Dynamics 365 for Finance &amp; Operations</a:t>
              </a:r>
            </a:p>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36" name="Picture 2" descr="Image result for dynamics 365 logo">
              <a:extLst>
                <a:ext uri="{FF2B5EF4-FFF2-40B4-BE49-F238E27FC236}">
                  <a16:creationId xmlns:a16="http://schemas.microsoft.com/office/drawing/2014/main" id="{96E97501-AA0B-1C4E-96C4-3B457D149D47}"/>
                </a:ext>
              </a:extLst>
            </p:cNvPr>
            <p:cNvPicPr>
              <a:picLocks noChangeAspect="1" noChangeArrowheads="1"/>
            </p:cNvPicPr>
            <p:nvPr/>
          </p:nvPicPr>
          <p:blipFill rotWithShape="1">
            <a:blip r:embed="rId7" cstate="hqprint">
              <a:duotone>
                <a:prstClr val="black"/>
                <a:schemeClr val="accent5">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1531233" y="1755161"/>
              <a:ext cx="340358" cy="392312"/>
            </a:xfrm>
            <a:prstGeom prst="rect">
              <a:avLst/>
            </a:prstGeom>
            <a:grpFill/>
          </p:spPr>
        </p:pic>
      </p:grpSp>
      <p:sp>
        <p:nvSpPr>
          <p:cNvPr id="37" name="Rectangle 36">
            <a:extLst>
              <a:ext uri="{FF2B5EF4-FFF2-40B4-BE49-F238E27FC236}">
                <a16:creationId xmlns:a16="http://schemas.microsoft.com/office/drawing/2014/main" id="{481E830C-69D4-6940-BAD2-010D9E164316}"/>
              </a:ext>
            </a:extLst>
          </p:cNvPr>
          <p:cNvSpPr/>
          <p:nvPr/>
        </p:nvSpPr>
        <p:spPr bwMode="auto">
          <a:xfrm>
            <a:off x="3463604" y="3811962"/>
            <a:ext cx="2807548" cy="914270"/>
          </a:xfrm>
          <a:prstGeom prst="rect">
            <a:avLst/>
          </a:prstGeom>
          <a:solidFill>
            <a:schemeClr val="bg1"/>
          </a:solid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Dynamics 365 data</a:t>
            </a:r>
          </a:p>
        </p:txBody>
      </p:sp>
      <p:grpSp>
        <p:nvGrpSpPr>
          <p:cNvPr id="7" name="Group 6">
            <a:extLst>
              <a:ext uri="{FF2B5EF4-FFF2-40B4-BE49-F238E27FC236}">
                <a16:creationId xmlns:a16="http://schemas.microsoft.com/office/drawing/2014/main" id="{F18A94D5-A02E-2245-A5FF-A1BB68104845}"/>
              </a:ext>
            </a:extLst>
          </p:cNvPr>
          <p:cNvGrpSpPr/>
          <p:nvPr/>
        </p:nvGrpSpPr>
        <p:grpSpPr>
          <a:xfrm>
            <a:off x="515131" y="1558662"/>
            <a:ext cx="2321230" cy="2065901"/>
            <a:chOff x="3955639" y="1497590"/>
            <a:chExt cx="2321560" cy="2066194"/>
          </a:xfrm>
        </p:grpSpPr>
        <p:sp>
          <p:nvSpPr>
            <p:cNvPr id="21" name="Rectangle 20">
              <a:extLst>
                <a:ext uri="{FF2B5EF4-FFF2-40B4-BE49-F238E27FC236}">
                  <a16:creationId xmlns:a16="http://schemas.microsoft.com/office/drawing/2014/main" id="{14E5ACDF-C9F8-314F-9670-DED26A3ECE3D}"/>
                </a:ext>
              </a:extLst>
            </p:cNvPr>
            <p:cNvSpPr/>
            <p:nvPr/>
          </p:nvSpPr>
          <p:spPr bwMode="auto">
            <a:xfrm>
              <a:off x="3955639" y="1497590"/>
              <a:ext cx="2321560" cy="2066194"/>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Self service customizations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in Power BI</a:t>
              </a:r>
            </a:p>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685219EA-DA21-7A4C-BC5D-795BF8117907}"/>
                </a:ext>
              </a:extLst>
            </p:cNvPr>
            <p:cNvPicPr>
              <a:picLocks noChangeAspect="1"/>
            </p:cNvPicPr>
            <p:nvPr/>
          </p:nvPicPr>
          <p:blipFill>
            <a:blip r:embed="rId9" cstate="hqprint">
              <a:grayscl/>
              <a:extLst>
                <a:ext uri="{28A0092B-C50C-407E-A947-70E740481C1C}">
                  <a14:useLocalDpi xmlns:a14="http://schemas.microsoft.com/office/drawing/2010/main"/>
                </a:ext>
              </a:extLst>
            </a:blip>
            <a:stretch>
              <a:fillRect/>
            </a:stretch>
          </p:blipFill>
          <p:spPr>
            <a:xfrm>
              <a:off x="4943613" y="1800487"/>
              <a:ext cx="345611" cy="276261"/>
            </a:xfrm>
            <a:prstGeom prst="rect">
              <a:avLst/>
            </a:prstGeom>
          </p:spPr>
        </p:pic>
      </p:grpSp>
      <p:sp>
        <p:nvSpPr>
          <p:cNvPr id="3" name="Rectangle 2">
            <a:extLst>
              <a:ext uri="{FF2B5EF4-FFF2-40B4-BE49-F238E27FC236}">
                <a16:creationId xmlns:a16="http://schemas.microsoft.com/office/drawing/2014/main" id="{EC815D2C-6F11-A549-8426-3EFB02F04850}"/>
              </a:ext>
            </a:extLst>
          </p:cNvPr>
          <p:cNvSpPr/>
          <p:nvPr/>
        </p:nvSpPr>
        <p:spPr bwMode="auto">
          <a:xfrm>
            <a:off x="4022947" y="5367165"/>
            <a:ext cx="1684170" cy="468956"/>
          </a:xfrm>
          <a:prstGeom prst="rect">
            <a:avLst/>
          </a:prstGeom>
          <a:solidFill>
            <a:schemeClr val="bg1"/>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CDM folder</a:t>
            </a:r>
          </a:p>
        </p:txBody>
      </p:sp>
      <p:cxnSp>
        <p:nvCxnSpPr>
          <p:cNvPr id="4" name="Straight Arrow Connector 3">
            <a:extLst>
              <a:ext uri="{FF2B5EF4-FFF2-40B4-BE49-F238E27FC236}">
                <a16:creationId xmlns:a16="http://schemas.microsoft.com/office/drawing/2014/main" id="{D9D7FBDD-8151-4BF1-86FB-B4E49138BAD4}"/>
              </a:ext>
            </a:extLst>
          </p:cNvPr>
          <p:cNvCxnSpPr>
            <a:cxnSpLocks/>
            <a:stCxn id="37" idx="2"/>
          </p:cNvCxnSpPr>
          <p:nvPr/>
        </p:nvCxnSpPr>
        <p:spPr>
          <a:xfrm>
            <a:off x="4867378" y="4726233"/>
            <a:ext cx="0" cy="638053"/>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9E9879A-1B10-4F49-A24E-191E25F30F03}"/>
              </a:ext>
            </a:extLst>
          </p:cNvPr>
          <p:cNvCxnSpPr>
            <a:cxnSpLocks/>
            <a:endCxn id="28" idx="2"/>
          </p:cNvCxnSpPr>
          <p:nvPr/>
        </p:nvCxnSpPr>
        <p:spPr>
          <a:xfrm rot="10800000">
            <a:off x="1675747" y="4776191"/>
            <a:ext cx="2347208" cy="873182"/>
          </a:xfrm>
          <a:prstGeom prst="bentConnector2">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C78042E-AB10-47EA-AEF1-B565E0CCA974}"/>
              </a:ext>
            </a:extLst>
          </p:cNvPr>
          <p:cNvSpPr>
            <a:spLocks noGrp="1"/>
          </p:cNvSpPr>
          <p:nvPr>
            <p:ph type="title"/>
          </p:nvPr>
        </p:nvSpPr>
        <p:spPr>
          <a:xfrm>
            <a:off x="838200" y="186627"/>
            <a:ext cx="10515600" cy="1325563"/>
          </a:xfrm>
        </p:spPr>
        <p:txBody>
          <a:bodyPr>
            <a:normAutofit/>
          </a:bodyPr>
          <a:lstStyle/>
          <a:p>
            <a:r>
              <a:rPr lang="en-US" dirty="0">
                <a:solidFill>
                  <a:schemeClr val="tx1"/>
                </a:solidFill>
              </a:rPr>
              <a:t>Deliver ready-made insights to Power BI users from Azure</a:t>
            </a:r>
          </a:p>
        </p:txBody>
      </p:sp>
      <p:cxnSp>
        <p:nvCxnSpPr>
          <p:cNvPr id="34" name="Straight Arrow Connector 33">
            <a:extLst>
              <a:ext uri="{FF2B5EF4-FFF2-40B4-BE49-F238E27FC236}">
                <a16:creationId xmlns:a16="http://schemas.microsoft.com/office/drawing/2014/main" id="{3856B6C2-97B9-470B-BF97-3BA6A063F932}"/>
              </a:ext>
            </a:extLst>
          </p:cNvPr>
          <p:cNvCxnSpPr>
            <a:cxnSpLocks/>
          </p:cNvCxnSpPr>
          <p:nvPr/>
        </p:nvCxnSpPr>
        <p:spPr>
          <a:xfrm flipH="1">
            <a:off x="11272482" y="4726233"/>
            <a:ext cx="4065" cy="923142"/>
          </a:xfrm>
          <a:prstGeom prst="straightConnector1">
            <a:avLst/>
          </a:prstGeom>
          <a:ln>
            <a:solidFill>
              <a:srgbClr val="0CD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9562E5-09E5-4F2C-9BB3-074589F1D142}"/>
              </a:ext>
            </a:extLst>
          </p:cNvPr>
          <p:cNvCxnSpPr>
            <a:cxnSpLocks/>
          </p:cNvCxnSpPr>
          <p:nvPr/>
        </p:nvCxnSpPr>
        <p:spPr>
          <a:xfrm flipH="1">
            <a:off x="5707116" y="5649374"/>
            <a:ext cx="5565365" cy="0"/>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64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
            <a:extLst>
              <a:ext uri="{FF2B5EF4-FFF2-40B4-BE49-F238E27FC236}">
                <a16:creationId xmlns:a16="http://schemas.microsoft.com/office/drawing/2014/main" id="{BE0D913D-CB8D-4CE0-A40B-58F3F1FEDAF3}"/>
              </a:ext>
            </a:extLst>
          </p:cNvPr>
          <p:cNvSpPr/>
          <p:nvPr/>
        </p:nvSpPr>
        <p:spPr>
          <a:xfrm>
            <a:off x="900809" y="838955"/>
            <a:ext cx="4305948" cy="1434226"/>
          </a:xfrm>
          <a:prstGeom prst="roundRect">
            <a:avLst>
              <a:gd name="adj" fmla="val 5913"/>
            </a:avLst>
          </a:prstGeom>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bg1"/>
                </a:solidFill>
                <a:latin typeface="Calibri"/>
              </a:rPr>
              <a:t>CDS for Apps</a:t>
            </a:r>
          </a:p>
        </p:txBody>
      </p:sp>
      <p:sp>
        <p:nvSpPr>
          <p:cNvPr id="11" name="Rounded Rectangle 1">
            <a:extLst>
              <a:ext uri="{FF2B5EF4-FFF2-40B4-BE49-F238E27FC236}">
                <a16:creationId xmlns:a16="http://schemas.microsoft.com/office/drawing/2014/main" id="{B526F41D-11ED-4FC6-8A72-53FE6471FA00}"/>
              </a:ext>
            </a:extLst>
          </p:cNvPr>
          <p:cNvSpPr/>
          <p:nvPr/>
        </p:nvSpPr>
        <p:spPr>
          <a:xfrm>
            <a:off x="6830124" y="831207"/>
            <a:ext cx="4461066" cy="1434226"/>
          </a:xfrm>
          <a:prstGeom prst="roundRect">
            <a:avLst>
              <a:gd name="adj" fmla="val 5913"/>
            </a:avLst>
          </a:prstGeom>
          <a:solidFill>
            <a:srgbClr val="F2C8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tx1">
                    <a:lumMod val="75000"/>
                    <a:lumOff val="25000"/>
                  </a:schemeClr>
                </a:solidFill>
                <a:latin typeface="Calibri"/>
              </a:rPr>
              <a:t>Power BI</a:t>
            </a:r>
          </a:p>
        </p:txBody>
      </p:sp>
      <p:grpSp>
        <p:nvGrpSpPr>
          <p:cNvPr id="5" name="Group 4">
            <a:extLst>
              <a:ext uri="{FF2B5EF4-FFF2-40B4-BE49-F238E27FC236}">
                <a16:creationId xmlns:a16="http://schemas.microsoft.com/office/drawing/2014/main" id="{E04DCD54-7434-4CF5-9893-7AEF39292C7B}"/>
              </a:ext>
            </a:extLst>
          </p:cNvPr>
          <p:cNvGrpSpPr/>
          <p:nvPr/>
        </p:nvGrpSpPr>
        <p:grpSpPr>
          <a:xfrm>
            <a:off x="894223" y="4937660"/>
            <a:ext cx="10396967" cy="1788211"/>
            <a:chOff x="890930" y="1259276"/>
            <a:chExt cx="10396967" cy="1788211"/>
          </a:xfrm>
        </p:grpSpPr>
        <p:pic>
          <p:nvPicPr>
            <p:cNvPr id="3" name="Picture 2"/>
            <p:cNvPicPr>
              <a:picLocks noChangeAspect="1"/>
            </p:cNvPicPr>
            <p:nvPr/>
          </p:nvPicPr>
          <p:blipFill>
            <a:blip r:embed="rId3"/>
            <a:stretch>
              <a:fillRect/>
            </a:stretch>
          </p:blipFill>
          <p:spPr>
            <a:xfrm>
              <a:off x="897516" y="2350534"/>
              <a:ext cx="10390381" cy="696953"/>
            </a:xfrm>
            <a:prstGeom prst="rect">
              <a:avLst/>
            </a:prstGeom>
            <a:solidFill>
              <a:srgbClr val="00B7C3">
                <a:alpha val="50000"/>
              </a:srgbClr>
            </a:solidFill>
            <a:ln w="12700" cap="flat" cmpd="sng" algn="ctr">
              <a:solidFill>
                <a:srgbClr val="00B7C3"/>
              </a:solidFill>
              <a:prstDash val="solid"/>
              <a:round/>
              <a:headEnd type="none" w="med" len="med"/>
              <a:tailEnd type="none" w="med" len="med"/>
            </a:ln>
            <a:effectLst>
              <a:outerShdw blurRad="50800" dist="38100" dir="2700000" algn="tl" rotWithShape="0">
                <a:prstClr val="black">
                  <a:alpha val="40000"/>
                </a:prstClr>
              </a:outerShdw>
            </a:effectLst>
          </p:spPr>
        </p:pic>
        <p:sp>
          <p:nvSpPr>
            <p:cNvPr id="38" name="Rectangle 37"/>
            <p:cNvSpPr/>
            <p:nvPr/>
          </p:nvSpPr>
          <p:spPr>
            <a:xfrm>
              <a:off x="890930" y="1259276"/>
              <a:ext cx="10396967" cy="1054844"/>
            </a:xfrm>
            <a:prstGeom prst="rect">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rPr>
                <a:t>Data Integration</a:t>
              </a:r>
            </a:p>
            <a:p>
              <a:pPr algn="ctr"/>
              <a:r>
                <a:rPr lang="en-US">
                  <a:solidFill>
                    <a:schemeClr val="bg1"/>
                  </a:solidFill>
                </a:rPr>
                <a:t>Common Data Model</a:t>
              </a:r>
            </a:p>
            <a:p>
              <a:pPr algn="ctr"/>
              <a:endParaRPr lang="en-US">
                <a:solidFill>
                  <a:schemeClr val="bg1"/>
                </a:solidFill>
              </a:endParaRPr>
            </a:p>
          </p:txBody>
        </p:sp>
      </p:grpSp>
      <p:sp>
        <p:nvSpPr>
          <p:cNvPr id="24" name="Down Arrow 38">
            <a:extLst>
              <a:ext uri="{FF2B5EF4-FFF2-40B4-BE49-F238E27FC236}">
                <a16:creationId xmlns:a16="http://schemas.microsoft.com/office/drawing/2014/main" id="{64E7CFF1-F9F8-456E-B83D-A3956B0AA1B1}"/>
              </a:ext>
            </a:extLst>
          </p:cNvPr>
          <p:cNvSpPr/>
          <p:nvPr/>
        </p:nvSpPr>
        <p:spPr>
          <a:xfrm rot="10800000">
            <a:off x="2755742" y="2280114"/>
            <a:ext cx="751200" cy="2646541"/>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1">
            <a:extLst>
              <a:ext uri="{FF2B5EF4-FFF2-40B4-BE49-F238E27FC236}">
                <a16:creationId xmlns:a16="http://schemas.microsoft.com/office/drawing/2014/main" id="{263B8143-6F5C-4F5C-A060-6B8AF592BE8E}"/>
              </a:ext>
            </a:extLst>
          </p:cNvPr>
          <p:cNvSpPr/>
          <p:nvPr/>
        </p:nvSpPr>
        <p:spPr>
          <a:xfrm>
            <a:off x="3887961" y="3214656"/>
            <a:ext cx="4461066" cy="1054845"/>
          </a:xfrm>
          <a:prstGeom prst="roundRect">
            <a:avLst>
              <a:gd name="adj" fmla="val 5913"/>
            </a:avLst>
          </a:prstGeom>
          <a:solidFill>
            <a:srgbClr val="00B7C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tx1">
                    <a:lumMod val="75000"/>
                    <a:lumOff val="25000"/>
                  </a:schemeClr>
                </a:solidFill>
                <a:latin typeface="Calibri"/>
              </a:rPr>
              <a:t>ADLS v2</a:t>
            </a:r>
          </a:p>
        </p:txBody>
      </p:sp>
      <p:sp>
        <p:nvSpPr>
          <p:cNvPr id="7" name="TextBox 6">
            <a:extLst>
              <a:ext uri="{FF2B5EF4-FFF2-40B4-BE49-F238E27FC236}">
                <a16:creationId xmlns:a16="http://schemas.microsoft.com/office/drawing/2014/main" id="{6116716A-779B-4195-9AEC-B21852E1F6F1}"/>
              </a:ext>
            </a:extLst>
          </p:cNvPr>
          <p:cNvSpPr txBox="1"/>
          <p:nvPr/>
        </p:nvSpPr>
        <p:spPr>
          <a:xfrm>
            <a:off x="3968213" y="3807959"/>
            <a:ext cx="1532727" cy="307777"/>
          </a:xfrm>
          <a:prstGeom prst="rect">
            <a:avLst/>
          </a:prstGeom>
          <a:noFill/>
        </p:spPr>
        <p:txBody>
          <a:bodyPr wrap="none" rtlCol="0">
            <a:spAutoFit/>
          </a:bodyPr>
          <a:lstStyle/>
          <a:p>
            <a:r>
              <a:rPr lang="en-US" sz="1400">
                <a:solidFill>
                  <a:schemeClr val="tx1">
                    <a:lumMod val="75000"/>
                    <a:lumOff val="25000"/>
                  </a:schemeClr>
                </a:solidFill>
              </a:rPr>
              <a:t>Enrichment and AI</a:t>
            </a:r>
          </a:p>
        </p:txBody>
      </p:sp>
      <p:pic>
        <p:nvPicPr>
          <p:cNvPr id="18" name="Graphic 17" descr="Refresh">
            <a:extLst>
              <a:ext uri="{FF2B5EF4-FFF2-40B4-BE49-F238E27FC236}">
                <a16:creationId xmlns:a16="http://schemas.microsoft.com/office/drawing/2014/main" id="{C1F7D801-933D-4D13-A1D3-363E2E87B4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6387" y="3587042"/>
            <a:ext cx="731520" cy="731520"/>
          </a:xfrm>
          <a:prstGeom prst="rect">
            <a:avLst/>
          </a:prstGeom>
          <a:effectLst>
            <a:outerShdw blurRad="50800" dist="38100" dir="2700000" algn="tl" rotWithShape="0">
              <a:prstClr val="black">
                <a:alpha val="40000"/>
              </a:prstClr>
            </a:outerShdw>
          </a:effectLst>
        </p:spPr>
      </p:pic>
      <p:sp>
        <p:nvSpPr>
          <p:cNvPr id="39" name="Down Arrow 38">
            <a:extLst>
              <a:ext uri="{FF2B5EF4-FFF2-40B4-BE49-F238E27FC236}">
                <a16:creationId xmlns:a16="http://schemas.microsoft.com/office/drawing/2014/main" id="{5C3FE434-B54A-401E-99DB-3D0FA8EABAAC}"/>
              </a:ext>
            </a:extLst>
          </p:cNvPr>
          <p:cNvSpPr/>
          <p:nvPr/>
        </p:nvSpPr>
        <p:spPr>
          <a:xfrm rot="10800000">
            <a:off x="8685060" y="2258237"/>
            <a:ext cx="751200" cy="2668419"/>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B2C807F-580B-4E13-A7E1-499EE7E2B084}"/>
              </a:ext>
            </a:extLst>
          </p:cNvPr>
          <p:cNvSpPr/>
          <p:nvPr/>
        </p:nvSpPr>
        <p:spPr>
          <a:xfrm rot="5400000" flipH="1">
            <a:off x="5821506" y="4297814"/>
            <a:ext cx="654291" cy="611533"/>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FA3402D4-D1E2-46BE-80FA-233717C17E86}"/>
              </a:ext>
            </a:extLst>
          </p:cNvPr>
          <p:cNvSpPr/>
          <p:nvPr/>
        </p:nvSpPr>
        <p:spPr>
          <a:xfrm rot="5400000" flipH="1">
            <a:off x="7217523" y="1940036"/>
            <a:ext cx="952066"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a:p>
        </p:txBody>
      </p:sp>
      <p:sp>
        <p:nvSpPr>
          <p:cNvPr id="45" name="TextBox 44">
            <a:extLst>
              <a:ext uri="{FF2B5EF4-FFF2-40B4-BE49-F238E27FC236}">
                <a16:creationId xmlns:a16="http://schemas.microsoft.com/office/drawing/2014/main" id="{FDAC722D-79FF-4F7A-9B0E-B603BC53A625}"/>
              </a:ext>
            </a:extLst>
          </p:cNvPr>
          <p:cNvSpPr txBox="1"/>
          <p:nvPr/>
        </p:nvSpPr>
        <p:spPr>
          <a:xfrm>
            <a:off x="7201305" y="2483656"/>
            <a:ext cx="1156087" cy="307777"/>
          </a:xfrm>
          <a:prstGeom prst="rect">
            <a:avLst/>
          </a:prstGeom>
          <a:noFill/>
        </p:spPr>
        <p:txBody>
          <a:bodyPr wrap="square" rtlCol="0">
            <a:spAutoFit/>
          </a:bodyPr>
          <a:lstStyle/>
          <a:p>
            <a:r>
              <a:rPr lang="en-US" sz="1400">
                <a:solidFill>
                  <a:schemeClr val="tx1">
                    <a:lumMod val="75000"/>
                    <a:lumOff val="25000"/>
                  </a:schemeClr>
                </a:solidFill>
              </a:rPr>
              <a:t>Intelligence</a:t>
            </a:r>
          </a:p>
        </p:txBody>
      </p:sp>
      <p:sp>
        <p:nvSpPr>
          <p:cNvPr id="46" name="Arrow: Right 45">
            <a:extLst>
              <a:ext uri="{FF2B5EF4-FFF2-40B4-BE49-F238E27FC236}">
                <a16:creationId xmlns:a16="http://schemas.microsoft.com/office/drawing/2014/main" id="{25F01530-A56E-487D-ABC5-85FC23C87F42}"/>
              </a:ext>
            </a:extLst>
          </p:cNvPr>
          <p:cNvSpPr/>
          <p:nvPr/>
        </p:nvSpPr>
        <p:spPr>
          <a:xfrm rot="5400000" flipH="1">
            <a:off x="4033745" y="1945303"/>
            <a:ext cx="933238"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a:p>
        </p:txBody>
      </p:sp>
      <p:sp>
        <p:nvSpPr>
          <p:cNvPr id="47" name="TextBox 46">
            <a:extLst>
              <a:ext uri="{FF2B5EF4-FFF2-40B4-BE49-F238E27FC236}">
                <a16:creationId xmlns:a16="http://schemas.microsoft.com/office/drawing/2014/main" id="{D2069D7D-DADF-4DEB-B1CB-DCAF65606AFF}"/>
              </a:ext>
            </a:extLst>
          </p:cNvPr>
          <p:cNvSpPr txBox="1"/>
          <p:nvPr/>
        </p:nvSpPr>
        <p:spPr>
          <a:xfrm>
            <a:off x="4008113" y="2479509"/>
            <a:ext cx="1156087" cy="307777"/>
          </a:xfrm>
          <a:prstGeom prst="rect">
            <a:avLst/>
          </a:prstGeom>
          <a:noFill/>
        </p:spPr>
        <p:txBody>
          <a:bodyPr wrap="square" rtlCol="0">
            <a:spAutoFit/>
          </a:bodyPr>
          <a:lstStyle/>
          <a:p>
            <a:r>
              <a:rPr lang="en-US" sz="1400">
                <a:solidFill>
                  <a:schemeClr val="tx1">
                    <a:lumMod val="75000"/>
                    <a:lumOff val="25000"/>
                  </a:schemeClr>
                </a:solidFill>
              </a:rPr>
              <a:t>Integration</a:t>
            </a:r>
          </a:p>
        </p:txBody>
      </p:sp>
      <p:sp>
        <p:nvSpPr>
          <p:cNvPr id="48" name="TextBox 47">
            <a:extLst>
              <a:ext uri="{FF2B5EF4-FFF2-40B4-BE49-F238E27FC236}">
                <a16:creationId xmlns:a16="http://schemas.microsoft.com/office/drawing/2014/main" id="{0714207A-135D-4B18-88B1-BCA998474271}"/>
              </a:ext>
            </a:extLst>
          </p:cNvPr>
          <p:cNvSpPr txBox="1"/>
          <p:nvPr/>
        </p:nvSpPr>
        <p:spPr>
          <a:xfrm>
            <a:off x="900809"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Dynamics 365 Apps</a:t>
            </a:r>
          </a:p>
        </p:txBody>
      </p:sp>
      <p:sp>
        <p:nvSpPr>
          <p:cNvPr id="49" name="TextBox 48">
            <a:extLst>
              <a:ext uri="{FF2B5EF4-FFF2-40B4-BE49-F238E27FC236}">
                <a16:creationId xmlns:a16="http://schemas.microsoft.com/office/drawing/2014/main" id="{7B2B440E-BB62-4E5F-8896-405F7F50AD63}"/>
              </a:ext>
            </a:extLst>
          </p:cNvPr>
          <p:cNvSpPr txBox="1"/>
          <p:nvPr/>
        </p:nvSpPr>
        <p:spPr>
          <a:xfrm>
            <a:off x="3309268"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PowerApps</a:t>
            </a:r>
          </a:p>
        </p:txBody>
      </p:sp>
      <p:sp>
        <p:nvSpPr>
          <p:cNvPr id="50" name="TextBox 49">
            <a:extLst>
              <a:ext uri="{FF2B5EF4-FFF2-40B4-BE49-F238E27FC236}">
                <a16:creationId xmlns:a16="http://schemas.microsoft.com/office/drawing/2014/main" id="{D4DBF043-B9E3-4ED4-8C47-14CBE7F62095}"/>
              </a:ext>
            </a:extLst>
          </p:cNvPr>
          <p:cNvSpPr txBox="1"/>
          <p:nvPr/>
        </p:nvSpPr>
        <p:spPr>
          <a:xfrm>
            <a:off x="6830124" y="130844"/>
            <a:ext cx="1854932" cy="651302"/>
          </a:xfrm>
          <a:prstGeom prst="rect">
            <a:avLst/>
          </a:prstGeom>
          <a:solidFill>
            <a:srgbClr val="FFCC00">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Power BI Apps</a:t>
            </a:r>
          </a:p>
        </p:txBody>
      </p:sp>
    </p:spTree>
    <p:extLst>
      <p:ext uri="{BB962C8B-B14F-4D97-AF65-F5344CB8AC3E}">
        <p14:creationId xmlns:p14="http://schemas.microsoft.com/office/powerpoint/2010/main" val="314092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340F939-E26C-3142-86B5-3BED4C264165}"/>
              </a:ext>
            </a:extLst>
          </p:cNvPr>
          <p:cNvSpPr/>
          <p:nvPr/>
        </p:nvSpPr>
        <p:spPr bwMode="auto">
          <a:xfrm>
            <a:off x="138484" y="909069"/>
            <a:ext cx="3129518" cy="753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chemeClr val="accent4">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Business analysts</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bg2">
                    <a:lumMod val="25000"/>
                  </a:schemeClr>
                </a:solidFill>
                <a:effectLst/>
                <a:uLnTx/>
                <a:uFillTx/>
                <a:latin typeface="Segoe UI" panose="020B0502040204020203" pitchFamily="34" charset="0"/>
                <a:ea typeface="Segoe UI" panose="020B0502040204020203" pitchFamily="34" charset="0"/>
                <a:cs typeface="Segoe UI" panose="020B0502040204020203" pitchFamily="34" charset="0"/>
              </a:rPr>
              <a:t>Low/no code</a:t>
            </a:r>
          </a:p>
        </p:txBody>
      </p:sp>
      <p:sp>
        <p:nvSpPr>
          <p:cNvPr id="22" name="Rectangle 21">
            <a:extLst>
              <a:ext uri="{FF2B5EF4-FFF2-40B4-BE49-F238E27FC236}">
                <a16:creationId xmlns:a16="http://schemas.microsoft.com/office/drawing/2014/main" id="{4D7CC91E-1C4B-4846-BC66-2468D04E83CF}"/>
              </a:ext>
            </a:extLst>
          </p:cNvPr>
          <p:cNvSpPr/>
          <p:nvPr/>
        </p:nvSpPr>
        <p:spPr bwMode="auto">
          <a:xfrm>
            <a:off x="8777093" y="874083"/>
            <a:ext cx="3254456" cy="844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Data </a:t>
            </a:r>
            <a:r>
              <a:rPr lang="en-US" sz="1600">
                <a:solidFill>
                  <a:srgbClr val="0070C0"/>
                </a:solidFill>
                <a:latin typeface="Segoe UI" panose="020B0502040204020203" pitchFamily="34" charset="0"/>
                <a:ea typeface="Segoe UI" panose="020B0502040204020203" pitchFamily="34" charset="0"/>
                <a:cs typeface="Segoe UI" panose="020B0502040204020203" pitchFamily="34" charset="0"/>
              </a:rPr>
              <a:t>s</a:t>
            </a:r>
            <a:r>
              <a:rPr kumimoji="0" lang="en-US" sz="1600" b="0" i="0" u="none" strike="noStrike" kern="1200" cap="none" spc="0" normalizeH="0" baseline="0" noProof="0" err="1">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cientists</a:t>
            </a:r>
            <a:r>
              <a:rPr lang="en-US" sz="1600">
                <a:solidFill>
                  <a:srgbClr val="0070C0"/>
                </a:solidFill>
                <a:latin typeface="Segoe UI" panose="020B0502040204020203" pitchFamily="34" charset="0"/>
                <a:ea typeface="Segoe UI" panose="020B0502040204020203" pitchFamily="34" charset="0"/>
                <a:cs typeface="Segoe UI" panose="020B0502040204020203" pitchFamily="34" charset="0"/>
              </a:rPr>
              <a:t>, </a:t>
            </a:r>
            <a:r>
              <a:rPr kumimoji="0" lang="en-US" sz="1600" b="0" i="0" u="none" strike="noStrike" kern="1200" cap="none" spc="0" normalizeH="0" baseline="0" noProof="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Data engineers</a:t>
            </a:r>
          </a:p>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t>Low to high code</a:t>
            </a:r>
          </a:p>
        </p:txBody>
      </p:sp>
      <p:sp>
        <p:nvSpPr>
          <p:cNvPr id="17" name="Rectangle 16">
            <a:extLst>
              <a:ext uri="{FF2B5EF4-FFF2-40B4-BE49-F238E27FC236}">
                <a16:creationId xmlns:a16="http://schemas.microsoft.com/office/drawing/2014/main" id="{D195323C-4421-DF4E-8756-0871C2589637}"/>
              </a:ext>
            </a:extLst>
          </p:cNvPr>
          <p:cNvSpPr/>
          <p:nvPr/>
        </p:nvSpPr>
        <p:spPr bwMode="auto">
          <a:xfrm>
            <a:off x="662826" y="4969253"/>
            <a:ext cx="10884920" cy="714755"/>
          </a:xfrm>
          <a:prstGeom prst="rect">
            <a:avLst/>
          </a:prstGeom>
          <a:solidFill>
            <a:schemeClr val="accent5">
              <a:lumMod val="75000"/>
            </a:schemeClr>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896ACC0B-8AD5-FC4E-AF55-A604D5AC4AC1}"/>
              </a:ext>
            </a:extLst>
          </p:cNvPr>
          <p:cNvSpPr/>
          <p:nvPr/>
        </p:nvSpPr>
        <p:spPr bwMode="auto">
          <a:xfrm>
            <a:off x="1971475" y="5180952"/>
            <a:ext cx="1341503" cy="363224"/>
          </a:xfrm>
          <a:prstGeom prst="rect">
            <a:avLst/>
          </a:prstGeom>
          <a:solidFill>
            <a:srgbClr val="002060"/>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lumMod val="95000"/>
                  </a:schemeClr>
                </a:solidFill>
                <a:cs typeface="Segoe UI" pitchFamily="34" charset="0"/>
              </a:rPr>
              <a:t>CDM folders</a:t>
            </a:r>
          </a:p>
        </p:txBody>
      </p:sp>
      <p:sp>
        <p:nvSpPr>
          <p:cNvPr id="50" name="Rectangle 49">
            <a:extLst>
              <a:ext uri="{FF2B5EF4-FFF2-40B4-BE49-F238E27FC236}">
                <a16:creationId xmlns:a16="http://schemas.microsoft.com/office/drawing/2014/main" id="{F1ECCFBD-01AC-40DC-B036-F4EE498EA099}"/>
              </a:ext>
            </a:extLst>
          </p:cNvPr>
          <p:cNvSpPr/>
          <p:nvPr/>
        </p:nvSpPr>
        <p:spPr bwMode="auto">
          <a:xfrm>
            <a:off x="667729" y="3934906"/>
            <a:ext cx="1253821" cy="914400"/>
          </a:xfrm>
          <a:prstGeom prst="rect">
            <a:avLst/>
          </a:prstGeom>
          <a:no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1400">
                <a:solidFill>
                  <a:schemeClr val="tx1"/>
                </a:solidFill>
                <a:latin typeface="Segoe UI" panose="020B0502040204020203" pitchFamily="34" charset="0"/>
                <a:ea typeface="Segoe UI" panose="020B0502040204020203" pitchFamily="34" charset="0"/>
                <a:cs typeface="Segoe UI" panose="020B0502040204020203" pitchFamily="34" charset="0"/>
              </a:rPr>
              <a:t>Power BI</a:t>
            </a:r>
          </a:p>
          <a:p>
            <a:pPr lvl="0" algn="ctr" defTabSz="932472" fontAlgn="base">
              <a:spcBef>
                <a:spcPct val="0"/>
              </a:spcBef>
              <a:spcAft>
                <a:spcPct val="0"/>
              </a:spcAft>
              <a:defRPr/>
            </a:pPr>
            <a:r>
              <a:rPr lang="fr-FR" sz="1400" err="1">
                <a:solidFill>
                  <a:schemeClr val="tx1"/>
                </a:solidFill>
                <a:latin typeface="Segoe UI" panose="020B0502040204020203" pitchFamily="34" charset="0"/>
                <a:ea typeface="Segoe UI" panose="020B0502040204020203" pitchFamily="34" charset="0"/>
                <a:cs typeface="Segoe UI" panose="020B0502040204020203" pitchFamily="34" charset="0"/>
              </a:rPr>
              <a:t>dataflows</a:t>
            </a:r>
            <a:endParaRPr lang="fr-FR" sz="140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70ABF2B1-17BC-4169-8549-CFFE0FC98579}"/>
              </a:ext>
            </a:extLst>
          </p:cNvPr>
          <p:cNvSpPr/>
          <p:nvPr/>
        </p:nvSpPr>
        <p:spPr bwMode="auto">
          <a:xfrm>
            <a:off x="2025542" y="1850897"/>
            <a:ext cx="1233200" cy="1964061"/>
          </a:xfrm>
          <a:prstGeom prst="rect">
            <a:avLst/>
          </a:prstGeom>
          <a:no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latin typeface="Segoe UI" panose="020B0502040204020203" pitchFamily="34" charset="0"/>
                <a:cs typeface="Segoe UI" panose="020B0502040204020203" pitchFamily="34" charset="0"/>
              </a:rPr>
              <a:t>Dynamics 365</a:t>
            </a:r>
          </a:p>
          <a:p>
            <a:pPr algn="ctr" defTabSz="932472" fontAlgn="base">
              <a:spcBef>
                <a:spcPct val="0"/>
              </a:spcBef>
              <a:spcAft>
                <a:spcPct val="0"/>
              </a:spcAft>
            </a:pPr>
            <a:endParaRPr lang="en-US" sz="1400">
              <a:solidFill>
                <a:schemeClr val="tx1"/>
              </a:solidFill>
              <a:latin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75D4B477-71E5-44B6-8364-38EBE13389EC}"/>
              </a:ext>
            </a:extLst>
          </p:cNvPr>
          <p:cNvSpPr/>
          <p:nvPr/>
        </p:nvSpPr>
        <p:spPr bwMode="auto">
          <a:xfrm>
            <a:off x="2021730" y="3934906"/>
            <a:ext cx="1233200" cy="914400"/>
          </a:xfrm>
          <a:prstGeom prst="rect">
            <a:avLst/>
          </a:prstGeom>
          <a:no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1400">
                <a:solidFill>
                  <a:schemeClr val="tx1"/>
                </a:solidFill>
                <a:latin typeface="Segoe UI" panose="020B0502040204020203" pitchFamily="34" charset="0"/>
                <a:ea typeface="Segoe UI" panose="020B0502040204020203" pitchFamily="34" charset="0"/>
                <a:cs typeface="Segoe UI" panose="020B0502040204020203" pitchFamily="34" charset="0"/>
              </a:rPr>
              <a:t>CDS for Apps data</a:t>
            </a:r>
          </a:p>
        </p:txBody>
      </p:sp>
      <p:cxnSp>
        <p:nvCxnSpPr>
          <p:cNvPr id="59" name="Straight Arrow Connector 58">
            <a:extLst>
              <a:ext uri="{FF2B5EF4-FFF2-40B4-BE49-F238E27FC236}">
                <a16:creationId xmlns:a16="http://schemas.microsoft.com/office/drawing/2014/main" id="{395FFE04-2A34-4C38-A125-E3B18F5602C0}"/>
              </a:ext>
            </a:extLst>
          </p:cNvPr>
          <p:cNvCxnSpPr>
            <a:cxnSpLocks/>
            <a:stCxn id="54" idx="2"/>
            <a:endCxn id="23" idx="0"/>
          </p:cNvCxnSpPr>
          <p:nvPr/>
        </p:nvCxnSpPr>
        <p:spPr>
          <a:xfrm>
            <a:off x="2638330" y="4849306"/>
            <a:ext cx="3897" cy="331646"/>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FD27660-288F-44F3-B011-E0AA4F71234F}"/>
              </a:ext>
            </a:extLst>
          </p:cNvPr>
          <p:cNvCxnSpPr>
            <a:cxnSpLocks/>
            <a:stCxn id="23" idx="1"/>
            <a:endCxn id="50" idx="2"/>
          </p:cNvCxnSpPr>
          <p:nvPr/>
        </p:nvCxnSpPr>
        <p:spPr>
          <a:xfrm rot="10800000">
            <a:off x="1294641" y="4849306"/>
            <a:ext cx="676835" cy="513258"/>
          </a:xfrm>
          <a:prstGeom prst="bentConnector2">
            <a:avLst/>
          </a:prstGeom>
          <a:ln>
            <a:solidFill>
              <a:srgbClr val="FFC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0C730F5-671D-4828-95E9-28DF6EE8AF4C}"/>
              </a:ext>
            </a:extLst>
          </p:cNvPr>
          <p:cNvSpPr/>
          <p:nvPr/>
        </p:nvSpPr>
        <p:spPr bwMode="auto">
          <a:xfrm>
            <a:off x="10462877" y="1850898"/>
            <a:ext cx="1088764" cy="2975742"/>
          </a:xfrm>
          <a:prstGeom prst="rect">
            <a:avLst/>
          </a:prstGeom>
          <a:noFill/>
          <a:ln w="19050">
            <a:solidFill>
              <a:schemeClr val="accent1">
                <a:lumMod val="60000"/>
                <a:lumOff val="4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b="1">
                <a:solidFill>
                  <a:schemeClr val="tx1"/>
                </a:solidFill>
                <a:latin typeface="Segoe UI"/>
                <a:cs typeface="Segoe UI Semibold" panose="020B0702040204020203" pitchFamily="34" charset="0"/>
              </a:rPr>
              <a:t>ISV partners</a:t>
            </a:r>
          </a:p>
          <a:p>
            <a:pPr algn="ctr" defTabSz="932472" fontAlgn="base">
              <a:spcBef>
                <a:spcPts val="600"/>
              </a:spcBef>
              <a:spcAft>
                <a:spcPct val="0"/>
              </a:spcAft>
            </a:pPr>
            <a:r>
              <a:rPr lang="en-US" sz="1100">
                <a:solidFill>
                  <a:schemeClr val="tx1"/>
                </a:solidFill>
                <a:latin typeface="Segoe UI"/>
                <a:cs typeface="Segoe UI Semibold" panose="020B0702040204020203" pitchFamily="34" charset="0"/>
              </a:rPr>
              <a:t>Informatica,</a:t>
            </a:r>
          </a:p>
          <a:p>
            <a:pPr algn="ctr" defTabSz="932472" fontAlgn="base">
              <a:spcBef>
                <a:spcPts val="600"/>
              </a:spcBef>
              <a:spcAft>
                <a:spcPct val="0"/>
              </a:spcAft>
            </a:pPr>
            <a:r>
              <a:rPr lang="en-US" sz="1100">
                <a:solidFill>
                  <a:schemeClr val="tx1"/>
                </a:solidFill>
                <a:latin typeface="Segoe UI"/>
                <a:cs typeface="Segoe UI Semibold" panose="020B0702040204020203" pitchFamily="34" charset="0"/>
              </a:rPr>
              <a:t>etc.</a:t>
            </a:r>
          </a:p>
          <a:p>
            <a:pPr algn="ctr" defTabSz="932472" fontAlgn="base">
              <a:spcBef>
                <a:spcPts val="600"/>
              </a:spcBef>
              <a:spcAft>
                <a:spcPct val="0"/>
              </a:spcAft>
            </a:pPr>
            <a:endParaRPr lang="en-US" sz="1100">
              <a:solidFill>
                <a:schemeClr val="tx1"/>
              </a:solidFill>
              <a:latin typeface="Segoe UI"/>
              <a:cs typeface="Segoe UI Semibold" panose="020B0702040204020203" pitchFamily="34" charset="0"/>
            </a:endParaRPr>
          </a:p>
          <a:p>
            <a:pPr algn="ctr" defTabSz="932472" fontAlgn="base">
              <a:spcBef>
                <a:spcPts val="600"/>
              </a:spcBef>
              <a:spcAft>
                <a:spcPct val="0"/>
              </a:spcAft>
            </a:pPr>
            <a:r>
              <a:rPr lang="en-US" sz="1100">
                <a:solidFill>
                  <a:schemeClr val="tx1"/>
                </a:solidFill>
                <a:latin typeface="Segoe UI"/>
                <a:cs typeface="Segoe UI Semibold" panose="020B0702040204020203" pitchFamily="34" charset="0"/>
              </a:rPr>
              <a:t>Custom </a:t>
            </a:r>
            <a:br>
              <a:rPr lang="en-US" sz="1100">
                <a:solidFill>
                  <a:schemeClr val="tx1"/>
                </a:solidFill>
                <a:latin typeface="Segoe UI"/>
                <a:cs typeface="Segoe UI Semibold" panose="020B0702040204020203" pitchFamily="34" charset="0"/>
              </a:rPr>
            </a:br>
            <a:r>
              <a:rPr lang="en-US" sz="1100">
                <a:solidFill>
                  <a:schemeClr val="tx1"/>
                </a:solidFill>
                <a:latin typeface="Segoe UI"/>
                <a:cs typeface="Segoe UI Semibold" panose="020B0702040204020203" pitchFamily="34" charset="0"/>
              </a:rPr>
              <a:t>LOB +</a:t>
            </a:r>
            <a:br>
              <a:rPr lang="en-US" sz="1100">
                <a:solidFill>
                  <a:schemeClr val="tx1"/>
                </a:solidFill>
                <a:latin typeface="Segoe UI"/>
                <a:cs typeface="Segoe UI Semibold" panose="020B0702040204020203" pitchFamily="34" charset="0"/>
              </a:rPr>
            </a:br>
            <a:r>
              <a:rPr lang="en-US" sz="1100">
                <a:solidFill>
                  <a:schemeClr val="tx1"/>
                </a:solidFill>
                <a:latin typeface="Segoe UI"/>
                <a:cs typeface="Segoe UI Semibold" panose="020B0702040204020203" pitchFamily="34" charset="0"/>
              </a:rPr>
              <a:t>Developer resources</a:t>
            </a:r>
          </a:p>
          <a:p>
            <a:pPr algn="ctr" defTabSz="932472" fontAlgn="base">
              <a:spcBef>
                <a:spcPts val="600"/>
              </a:spcBef>
              <a:spcAft>
                <a:spcPct val="0"/>
              </a:spcAft>
            </a:pPr>
            <a:endParaRPr lang="en-US" sz="1100">
              <a:solidFill>
                <a:schemeClr val="tx1"/>
              </a:solidFill>
              <a:latin typeface="Segoe UI"/>
              <a:cs typeface="Segoe UI Semibold" panose="020B0702040204020203" pitchFamily="34" charset="0"/>
            </a:endParaRPr>
          </a:p>
        </p:txBody>
      </p:sp>
      <p:pic>
        <p:nvPicPr>
          <p:cNvPr id="69" name="Picture 68">
            <a:extLst>
              <a:ext uri="{FF2B5EF4-FFF2-40B4-BE49-F238E27FC236}">
                <a16:creationId xmlns:a16="http://schemas.microsoft.com/office/drawing/2014/main" id="{11A567C7-6991-4969-A92F-7D15846876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76194" y="5776574"/>
            <a:ext cx="4528009" cy="1091132"/>
          </a:xfrm>
          <a:prstGeom prst="rect">
            <a:avLst/>
          </a:prstGeom>
        </p:spPr>
      </p:pic>
      <p:sp>
        <p:nvSpPr>
          <p:cNvPr id="83" name="Isosceles Triangle 82">
            <a:extLst>
              <a:ext uri="{FF2B5EF4-FFF2-40B4-BE49-F238E27FC236}">
                <a16:creationId xmlns:a16="http://schemas.microsoft.com/office/drawing/2014/main" id="{EDE403C0-136F-4842-8D78-7E6BB5325E40}"/>
              </a:ext>
            </a:extLst>
          </p:cNvPr>
          <p:cNvSpPr/>
          <p:nvPr/>
        </p:nvSpPr>
        <p:spPr bwMode="auto">
          <a:xfrm rot="10800000">
            <a:off x="2078538" y="5586533"/>
            <a:ext cx="1157047" cy="20697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Connector: Elbow 86">
            <a:extLst>
              <a:ext uri="{FF2B5EF4-FFF2-40B4-BE49-F238E27FC236}">
                <a16:creationId xmlns:a16="http://schemas.microsoft.com/office/drawing/2014/main" id="{A8688DC2-C76F-4E36-BA80-B54E02798C3C}"/>
              </a:ext>
            </a:extLst>
          </p:cNvPr>
          <p:cNvCxnSpPr>
            <a:cxnSpLocks/>
            <a:stCxn id="23" idx="3"/>
            <a:endCxn id="61" idx="2"/>
          </p:cNvCxnSpPr>
          <p:nvPr/>
        </p:nvCxnSpPr>
        <p:spPr>
          <a:xfrm flipV="1">
            <a:off x="3312978" y="4826640"/>
            <a:ext cx="7694281" cy="535924"/>
          </a:xfrm>
          <a:prstGeom prst="bentConnector2">
            <a:avLst/>
          </a:prstGeom>
          <a:ln>
            <a:solidFill>
              <a:srgbClr val="00206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11E47BEF-B944-4B3F-B9C4-F3795FC9190B}"/>
              </a:ext>
            </a:extLst>
          </p:cNvPr>
          <p:cNvCxnSpPr>
            <a:cxnSpLocks/>
            <a:stCxn id="23" idx="3"/>
            <a:endCxn id="86" idx="2"/>
          </p:cNvCxnSpPr>
          <p:nvPr/>
        </p:nvCxnSpPr>
        <p:spPr>
          <a:xfrm flipV="1">
            <a:off x="3312978" y="4849682"/>
            <a:ext cx="3903241" cy="512882"/>
          </a:xfrm>
          <a:prstGeom prst="bentConnector2">
            <a:avLst/>
          </a:prstGeom>
          <a:ln>
            <a:solidFill>
              <a:srgbClr val="00206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3A2AD736-C718-436A-BE42-9591125E6B3F}"/>
              </a:ext>
            </a:extLst>
          </p:cNvPr>
          <p:cNvCxnSpPr>
            <a:cxnSpLocks/>
            <a:stCxn id="23" idx="3"/>
            <a:endCxn id="65" idx="2"/>
          </p:cNvCxnSpPr>
          <p:nvPr/>
        </p:nvCxnSpPr>
        <p:spPr>
          <a:xfrm flipV="1">
            <a:off x="3312978" y="4849682"/>
            <a:ext cx="5746051" cy="512882"/>
          </a:xfrm>
          <a:prstGeom prst="bentConnector2">
            <a:avLst/>
          </a:prstGeom>
          <a:ln>
            <a:solidFill>
              <a:srgbClr val="00206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998E0F-9EA1-4A73-967C-6A262A02B614}"/>
              </a:ext>
            </a:extLst>
          </p:cNvPr>
          <p:cNvCxnSpPr>
            <a:cxnSpLocks/>
          </p:cNvCxnSpPr>
          <p:nvPr/>
        </p:nvCxnSpPr>
        <p:spPr>
          <a:xfrm>
            <a:off x="2047875" y="1153985"/>
            <a:ext cx="6994689" cy="0"/>
          </a:xfrm>
          <a:prstGeom prst="straightConnector1">
            <a:avLst/>
          </a:prstGeom>
          <a:ln>
            <a:solidFill>
              <a:schemeClr val="tx1">
                <a:lumMod val="50000"/>
                <a:lumOff val="5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18F8972-3004-4CB8-9C56-84070315F85F}"/>
              </a:ext>
            </a:extLst>
          </p:cNvPr>
          <p:cNvGrpSpPr/>
          <p:nvPr/>
        </p:nvGrpSpPr>
        <p:grpSpPr>
          <a:xfrm>
            <a:off x="662825" y="1850898"/>
            <a:ext cx="1258210" cy="1964060"/>
            <a:chOff x="427933" y="1850898"/>
            <a:chExt cx="1258210" cy="1964060"/>
          </a:xfrm>
        </p:grpSpPr>
        <p:sp>
          <p:nvSpPr>
            <p:cNvPr id="56" name="Rectangle 55">
              <a:extLst>
                <a:ext uri="{FF2B5EF4-FFF2-40B4-BE49-F238E27FC236}">
                  <a16:creationId xmlns:a16="http://schemas.microsoft.com/office/drawing/2014/main" id="{4CF76829-5F03-4C81-B49A-3E6AC9BC945E}"/>
                </a:ext>
              </a:extLst>
            </p:cNvPr>
            <p:cNvSpPr/>
            <p:nvPr/>
          </p:nvSpPr>
          <p:spPr bwMode="auto">
            <a:xfrm>
              <a:off x="427933" y="1850898"/>
              <a:ext cx="1258210" cy="1964060"/>
            </a:xfrm>
            <a:prstGeom prst="rect">
              <a:avLst/>
            </a:prstGeom>
            <a:no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latin typeface="Segoe UI" panose="020B0502040204020203" pitchFamily="34" charset="0"/>
                  <a:cs typeface="Segoe UI" panose="020B0502040204020203" pitchFamily="34" charset="0"/>
                </a:rPr>
                <a:t>Power BI</a:t>
              </a:r>
              <a:endParaRPr lang="en-US" sz="1050">
                <a:solidFill>
                  <a:schemeClr val="tx1"/>
                </a:solidFill>
                <a:latin typeface="Segoe UI" panose="020B0502040204020203" pitchFamily="34" charset="0"/>
                <a:cs typeface="Segoe UI" panose="020B0502040204020203" pitchFamily="34" charset="0"/>
              </a:endParaRPr>
            </a:p>
            <a:p>
              <a:pPr algn="ctr" defTabSz="932472" fontAlgn="base">
                <a:spcBef>
                  <a:spcPct val="0"/>
                </a:spcBef>
                <a:spcAft>
                  <a:spcPct val="0"/>
                </a:spcAft>
              </a:pPr>
              <a:endParaRPr lang="en-US" sz="1400" b="1">
                <a:solidFill>
                  <a:schemeClr val="tx1"/>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D157B5ED-B0F0-4C38-A6EC-95D4B5496619}"/>
                </a:ext>
              </a:extLst>
            </p:cNvPr>
            <p:cNvPicPr>
              <a:picLocks noChangeAspect="1"/>
            </p:cNvPicPr>
            <p:nvPr/>
          </p:nvPicPr>
          <p:blipFill>
            <a:blip r:embed="rId4"/>
            <a:stretch>
              <a:fillRect/>
            </a:stretch>
          </p:blipFill>
          <p:spPr>
            <a:xfrm>
              <a:off x="755931" y="2585981"/>
              <a:ext cx="607636" cy="480383"/>
            </a:xfrm>
            <a:prstGeom prst="rect">
              <a:avLst/>
            </a:prstGeom>
          </p:spPr>
        </p:pic>
      </p:grpSp>
      <p:pic>
        <p:nvPicPr>
          <p:cNvPr id="6" name="Picture 5">
            <a:extLst>
              <a:ext uri="{FF2B5EF4-FFF2-40B4-BE49-F238E27FC236}">
                <a16:creationId xmlns:a16="http://schemas.microsoft.com/office/drawing/2014/main" id="{A1D3AF15-863E-4C29-B178-25A0CA1393AD}"/>
              </a:ext>
            </a:extLst>
          </p:cNvPr>
          <p:cNvPicPr>
            <a:picLocks noChangeAspect="1"/>
          </p:cNvPicPr>
          <p:nvPr/>
        </p:nvPicPr>
        <p:blipFill>
          <a:blip r:embed="rId5"/>
          <a:stretch>
            <a:fillRect/>
          </a:stretch>
        </p:blipFill>
        <p:spPr>
          <a:xfrm>
            <a:off x="2326766" y="2433812"/>
            <a:ext cx="546220" cy="740040"/>
          </a:xfrm>
          <a:prstGeom prst="rect">
            <a:avLst/>
          </a:prstGeom>
        </p:spPr>
      </p:pic>
      <p:grpSp>
        <p:nvGrpSpPr>
          <p:cNvPr id="13" name="Group 12">
            <a:extLst>
              <a:ext uri="{FF2B5EF4-FFF2-40B4-BE49-F238E27FC236}">
                <a16:creationId xmlns:a16="http://schemas.microsoft.com/office/drawing/2014/main" id="{8575B31D-4343-4D06-B47B-CE0AA7A9C2A0}"/>
              </a:ext>
            </a:extLst>
          </p:cNvPr>
          <p:cNvGrpSpPr/>
          <p:nvPr/>
        </p:nvGrpSpPr>
        <p:grpSpPr>
          <a:xfrm>
            <a:off x="7783039" y="1850898"/>
            <a:ext cx="2551980" cy="2998784"/>
            <a:chOff x="7783039" y="1850898"/>
            <a:chExt cx="2551980" cy="2998784"/>
          </a:xfrm>
        </p:grpSpPr>
        <p:sp>
          <p:nvSpPr>
            <p:cNvPr id="65" name="Rectangle 64">
              <a:extLst>
                <a:ext uri="{FF2B5EF4-FFF2-40B4-BE49-F238E27FC236}">
                  <a16:creationId xmlns:a16="http://schemas.microsoft.com/office/drawing/2014/main" id="{7EF12F1D-A63D-4621-8D30-FBEFE6C61083}"/>
                </a:ext>
              </a:extLst>
            </p:cNvPr>
            <p:cNvSpPr/>
            <p:nvPr/>
          </p:nvSpPr>
          <p:spPr bwMode="auto">
            <a:xfrm>
              <a:off x="7783039" y="1850898"/>
              <a:ext cx="2551980" cy="2998784"/>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rPr>
                <a:t>Azure Data Services</a:t>
              </a:r>
            </a:p>
            <a:p>
              <a:pPr lvl="0" algn="ctr" defTabSz="932472" fontAlgn="base">
                <a:spcBef>
                  <a:spcPts val="600"/>
                </a:spcBef>
                <a:spcAft>
                  <a:spcPct val="0"/>
                </a:spcAft>
                <a:defRPr/>
              </a:pPr>
              <a:endPar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a:p>
              <a:pPr lvl="0" algn="ctr" defTabSz="932472" fontAlgn="base">
                <a:spcBef>
                  <a:spcPts val="600"/>
                </a:spcBef>
                <a:spcAft>
                  <a:spcPct val="0"/>
                </a:spcAft>
                <a:defRPr/>
              </a:pPr>
              <a:endParaRPr lang="en-US" sz="1200">
                <a:solidFill>
                  <a:schemeClr val="tx1"/>
                </a:solidFill>
                <a:latin typeface="Segoe UI"/>
                <a:ea typeface="Segoe UI" pitchFamily="34" charset="0"/>
                <a:cs typeface="Segoe UI Semibold" panose="020B0702040204020203" pitchFamily="34" charset="0"/>
              </a:endParaRPr>
            </a:p>
            <a:p>
              <a:pPr lvl="0" algn="ctr" defTabSz="932472" fontAlgn="base">
                <a:spcBef>
                  <a:spcPts val="600"/>
                </a:spcBef>
                <a:spcAft>
                  <a:spcPct val="0"/>
                </a:spcAf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data cataloging, data prep, AI,</a:t>
              </a:r>
              <a:br>
                <a:rPr lang="en-US" sz="1200">
                  <a:solidFill>
                    <a:schemeClr val="tx1"/>
                  </a:solidFill>
                  <a:latin typeface="Segoe UI" panose="020B0502040204020203" pitchFamily="34" charset="0"/>
                  <a:ea typeface="Segoe UI" panose="020B0502040204020203" pitchFamily="34" charset="0"/>
                  <a:cs typeface="Segoe UI" panose="020B0502040204020203" pitchFamily="34" charset="0"/>
                </a:rPr>
              </a:br>
              <a:r>
                <a:rPr lang="en-US" sz="1200">
                  <a:solidFill>
                    <a:schemeClr val="tx1"/>
                  </a:solidFill>
                  <a:latin typeface="Segoe UI" panose="020B0502040204020203" pitchFamily="34" charset="0"/>
                  <a:ea typeface="Segoe UI" panose="020B0502040204020203" pitchFamily="34" charset="0"/>
                  <a:cs typeface="Segoe UI" panose="020B0502040204020203" pitchFamily="34" charset="0"/>
                </a:rPr>
                <a:t>machine learning, data warehousing</a:t>
              </a:r>
              <a:endPar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p:txBody>
        </p:sp>
        <p:pic>
          <p:nvPicPr>
            <p:cNvPr id="89" name="Picture 88">
              <a:extLst>
                <a:ext uri="{FF2B5EF4-FFF2-40B4-BE49-F238E27FC236}">
                  <a16:creationId xmlns:a16="http://schemas.microsoft.com/office/drawing/2014/main" id="{6BD0EA60-7378-441A-ABB6-525AB4354841}"/>
                </a:ext>
              </a:extLst>
            </p:cNvPr>
            <p:cNvPicPr>
              <a:picLocks noChangeAspect="1"/>
            </p:cNvPicPr>
            <p:nvPr/>
          </p:nvPicPr>
          <p:blipFill>
            <a:blip r:embed="rId6"/>
            <a:stretch>
              <a:fillRect/>
            </a:stretch>
          </p:blipFill>
          <p:spPr>
            <a:xfrm>
              <a:off x="8135269" y="3733052"/>
              <a:ext cx="316458" cy="327562"/>
            </a:xfrm>
            <a:prstGeom prst="rect">
              <a:avLst/>
            </a:prstGeom>
          </p:spPr>
        </p:pic>
        <p:pic>
          <p:nvPicPr>
            <p:cNvPr id="91" name="Picture 90">
              <a:extLst>
                <a:ext uri="{FF2B5EF4-FFF2-40B4-BE49-F238E27FC236}">
                  <a16:creationId xmlns:a16="http://schemas.microsoft.com/office/drawing/2014/main" id="{0EE608F4-A94E-47B0-B4AC-ACA4704156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4130" y="3733052"/>
              <a:ext cx="498234" cy="268498"/>
            </a:xfrm>
            <a:prstGeom prst="rect">
              <a:avLst/>
            </a:prstGeom>
          </p:spPr>
        </p:pic>
        <p:pic>
          <p:nvPicPr>
            <p:cNvPr id="92" name="Picture 91">
              <a:extLst>
                <a:ext uri="{FF2B5EF4-FFF2-40B4-BE49-F238E27FC236}">
                  <a16:creationId xmlns:a16="http://schemas.microsoft.com/office/drawing/2014/main" id="{1A436F65-0370-4335-A685-515420EA7177}"/>
                </a:ext>
              </a:extLst>
            </p:cNvPr>
            <p:cNvPicPr>
              <a:picLocks noChangeAspect="1"/>
            </p:cNvPicPr>
            <p:nvPr/>
          </p:nvPicPr>
          <p:blipFill rotWithShape="1">
            <a:blip r:embed="rId8">
              <a:extLst>
                <a:ext uri="{28A0092B-C50C-407E-A947-70E740481C1C}">
                  <a14:useLocalDpi xmlns:a14="http://schemas.microsoft.com/office/drawing/2010/main" val="0"/>
                </a:ext>
              </a:extLst>
            </a:blip>
            <a:srcRect l="19954" r="19722"/>
            <a:stretch/>
          </p:blipFill>
          <p:spPr>
            <a:xfrm>
              <a:off x="8950425" y="3740016"/>
              <a:ext cx="300555" cy="268498"/>
            </a:xfrm>
            <a:prstGeom prst="rect">
              <a:avLst/>
            </a:prstGeom>
          </p:spPr>
        </p:pic>
        <p:pic>
          <p:nvPicPr>
            <p:cNvPr id="93" name="Picture 92">
              <a:extLst>
                <a:ext uri="{FF2B5EF4-FFF2-40B4-BE49-F238E27FC236}">
                  <a16:creationId xmlns:a16="http://schemas.microsoft.com/office/drawing/2014/main" id="{0360A332-1C40-481C-9BE7-D2F7571AFA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55486" y="3748364"/>
              <a:ext cx="308139" cy="316632"/>
            </a:xfrm>
            <a:prstGeom prst="rect">
              <a:avLst/>
            </a:prstGeom>
          </p:spPr>
        </p:pic>
        <p:pic>
          <p:nvPicPr>
            <p:cNvPr id="94" name="Picture 93">
              <a:extLst>
                <a:ext uri="{FF2B5EF4-FFF2-40B4-BE49-F238E27FC236}">
                  <a16:creationId xmlns:a16="http://schemas.microsoft.com/office/drawing/2014/main" id="{48002BD3-AFBA-4575-AC31-E4304E431ADC}"/>
                </a:ext>
              </a:extLst>
            </p:cNvPr>
            <p:cNvPicPr>
              <a:picLocks noChangeAspect="1"/>
            </p:cNvPicPr>
            <p:nvPr/>
          </p:nvPicPr>
          <p:blipFill rotWithShape="1">
            <a:blip r:embed="rId10">
              <a:extLst>
                <a:ext uri="{28A0092B-C50C-407E-A947-70E740481C1C}">
                  <a14:useLocalDpi xmlns:a14="http://schemas.microsoft.com/office/drawing/2010/main" val="0"/>
                </a:ext>
              </a:extLst>
            </a:blip>
            <a:srcRect l="17042" r="15587"/>
            <a:stretch/>
          </p:blipFill>
          <p:spPr>
            <a:xfrm>
              <a:off x="9768131" y="3771760"/>
              <a:ext cx="262767" cy="210183"/>
            </a:xfrm>
            <a:prstGeom prst="rect">
              <a:avLst/>
            </a:prstGeom>
          </p:spPr>
        </p:pic>
        <p:pic>
          <p:nvPicPr>
            <p:cNvPr id="10" name="Picture 9">
              <a:extLst>
                <a:ext uri="{FF2B5EF4-FFF2-40B4-BE49-F238E27FC236}">
                  <a16:creationId xmlns:a16="http://schemas.microsoft.com/office/drawing/2014/main" id="{BCC18570-BAB0-4CAB-8A48-4056A552594C}"/>
                </a:ext>
              </a:extLst>
            </p:cNvPr>
            <p:cNvPicPr>
              <a:picLocks noChangeAspect="1"/>
            </p:cNvPicPr>
            <p:nvPr/>
          </p:nvPicPr>
          <p:blipFill>
            <a:blip r:embed="rId11"/>
            <a:stretch>
              <a:fillRect/>
            </a:stretch>
          </p:blipFill>
          <p:spPr>
            <a:xfrm>
              <a:off x="8643057" y="2532672"/>
              <a:ext cx="831944" cy="664859"/>
            </a:xfrm>
            <a:prstGeom prst="rect">
              <a:avLst/>
            </a:prstGeom>
          </p:spPr>
        </p:pic>
      </p:grpSp>
      <p:grpSp>
        <p:nvGrpSpPr>
          <p:cNvPr id="12" name="Group 11">
            <a:extLst>
              <a:ext uri="{FF2B5EF4-FFF2-40B4-BE49-F238E27FC236}">
                <a16:creationId xmlns:a16="http://schemas.microsoft.com/office/drawing/2014/main" id="{B6938DA1-FA54-4370-A350-00633B959234}"/>
              </a:ext>
            </a:extLst>
          </p:cNvPr>
          <p:cNvGrpSpPr/>
          <p:nvPr/>
        </p:nvGrpSpPr>
        <p:grpSpPr>
          <a:xfrm>
            <a:off x="6753905" y="1850898"/>
            <a:ext cx="924627" cy="2998784"/>
            <a:chOff x="6753905" y="1850898"/>
            <a:chExt cx="924627" cy="2998784"/>
          </a:xfrm>
        </p:grpSpPr>
        <p:sp>
          <p:nvSpPr>
            <p:cNvPr id="86" name="Rectangle 85">
              <a:extLst>
                <a:ext uri="{FF2B5EF4-FFF2-40B4-BE49-F238E27FC236}">
                  <a16:creationId xmlns:a16="http://schemas.microsoft.com/office/drawing/2014/main" id="{E1E209D0-E0BF-4440-A231-80CC9B189B30}"/>
                </a:ext>
              </a:extLst>
            </p:cNvPr>
            <p:cNvSpPr/>
            <p:nvPr/>
          </p:nvSpPr>
          <p:spPr bwMode="auto">
            <a:xfrm>
              <a:off x="6753905" y="1850898"/>
              <a:ext cx="924627" cy="2998784"/>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rPr>
                <a:t>Azure IoT</a:t>
              </a:r>
            </a:p>
            <a:p>
              <a:pPr marL="0" marR="0" lvl="0" indent="0" algn="ctr" defTabSz="932472" rtl="0" eaLnBrk="1" fontAlgn="base" latinLnBrk="0" hangingPunct="1">
                <a:lnSpc>
                  <a:spcPct val="100000"/>
                </a:lnSpc>
                <a:spcBef>
                  <a:spcPts val="600"/>
                </a:spcBef>
                <a:spcAft>
                  <a:spcPct val="0"/>
                </a:spcAft>
                <a:buClrTx/>
                <a:buSzTx/>
                <a:buFontTx/>
                <a:buNone/>
                <a:tabLst/>
                <a:defRPr/>
              </a:pPr>
              <a:br>
                <a:rPr lang="en-US" sz="1400" b="1">
                  <a:solidFill>
                    <a:schemeClr val="tx1"/>
                  </a:solidFill>
                  <a:latin typeface="Segoe UI"/>
                  <a:ea typeface="Segoe UI" pitchFamily="34" charset="0"/>
                  <a:cs typeface="Segoe UI Semibold" panose="020B0702040204020203" pitchFamily="34" charset="0"/>
                </a:rPr>
              </a:br>
              <a:br>
                <a:rPr lang="en-US" sz="1400" b="1">
                  <a:solidFill>
                    <a:schemeClr val="tx1"/>
                  </a:solidFill>
                  <a:latin typeface="Segoe UI"/>
                  <a:ea typeface="Segoe UI" pitchFamily="34" charset="0"/>
                  <a:cs typeface="Segoe UI Semibold" panose="020B0702040204020203" pitchFamily="34" charset="0"/>
                </a:rPr>
              </a:br>
              <a:br>
                <a:rPr lang="en-US" sz="1400" b="1">
                  <a:solidFill>
                    <a:schemeClr val="tx1"/>
                  </a:solidFill>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p:txBody>
        </p:sp>
        <p:pic>
          <p:nvPicPr>
            <p:cNvPr id="11" name="Picture 10">
              <a:extLst>
                <a:ext uri="{FF2B5EF4-FFF2-40B4-BE49-F238E27FC236}">
                  <a16:creationId xmlns:a16="http://schemas.microsoft.com/office/drawing/2014/main" id="{CBAAC904-614C-4708-8F5A-226D8B20C61D}"/>
                </a:ext>
              </a:extLst>
            </p:cNvPr>
            <p:cNvPicPr>
              <a:picLocks noChangeAspect="1"/>
            </p:cNvPicPr>
            <p:nvPr/>
          </p:nvPicPr>
          <p:blipFill>
            <a:blip r:embed="rId12"/>
            <a:stretch>
              <a:fillRect/>
            </a:stretch>
          </p:blipFill>
          <p:spPr>
            <a:xfrm>
              <a:off x="6838989" y="2548843"/>
              <a:ext cx="714375" cy="685800"/>
            </a:xfrm>
            <a:prstGeom prst="rect">
              <a:avLst/>
            </a:prstGeom>
          </p:spPr>
        </p:pic>
      </p:grpSp>
      <p:cxnSp>
        <p:nvCxnSpPr>
          <p:cNvPr id="48" name="Straight Arrow Connector 47">
            <a:extLst>
              <a:ext uri="{FF2B5EF4-FFF2-40B4-BE49-F238E27FC236}">
                <a16:creationId xmlns:a16="http://schemas.microsoft.com/office/drawing/2014/main" id="{B8534A7C-1A12-4628-B4AC-77301FAC8755}"/>
              </a:ext>
            </a:extLst>
          </p:cNvPr>
          <p:cNvCxnSpPr>
            <a:cxnSpLocks/>
          </p:cNvCxnSpPr>
          <p:nvPr/>
        </p:nvCxnSpPr>
        <p:spPr>
          <a:xfrm flipV="1">
            <a:off x="2743837" y="4849306"/>
            <a:ext cx="0" cy="331646"/>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1EA71F4-4A4E-4159-B8DD-F3BE31D3D279}"/>
              </a:ext>
            </a:extLst>
          </p:cNvPr>
          <p:cNvSpPr>
            <a:spLocks noGrp="1"/>
          </p:cNvSpPr>
          <p:nvPr>
            <p:ph type="title"/>
          </p:nvPr>
        </p:nvSpPr>
        <p:spPr>
          <a:xfrm>
            <a:off x="588263" y="457200"/>
            <a:ext cx="11018520" cy="430887"/>
          </a:xfrm>
        </p:spPr>
        <p:txBody>
          <a:bodyPr/>
          <a:lstStyle/>
          <a:p>
            <a:r>
              <a:rPr lang="en-US" sz="2800"/>
              <a:t>Enabling low friction collaboration among Data + AI professionals</a:t>
            </a:r>
          </a:p>
        </p:txBody>
      </p:sp>
    </p:spTree>
    <p:extLst>
      <p:ext uri="{BB962C8B-B14F-4D97-AF65-F5344CB8AC3E}">
        <p14:creationId xmlns:p14="http://schemas.microsoft.com/office/powerpoint/2010/main" val="15729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0" grpId="0" animBg="1"/>
      <p:bldP spid="61" grpId="0" animBg="1"/>
      <p:bldP spid="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195323C-4421-DF4E-8756-0871C2589637}"/>
              </a:ext>
            </a:extLst>
          </p:cNvPr>
          <p:cNvSpPr/>
          <p:nvPr/>
        </p:nvSpPr>
        <p:spPr bwMode="auto">
          <a:xfrm>
            <a:off x="662826" y="4969253"/>
            <a:ext cx="10884920" cy="714755"/>
          </a:xfrm>
          <a:prstGeom prst="rect">
            <a:avLst/>
          </a:prstGeom>
          <a:solidFill>
            <a:schemeClr val="accent5">
              <a:lumMod val="75000"/>
            </a:schemeClr>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896ACC0B-8AD5-FC4E-AF55-A604D5AC4AC1}"/>
              </a:ext>
            </a:extLst>
          </p:cNvPr>
          <p:cNvSpPr/>
          <p:nvPr/>
        </p:nvSpPr>
        <p:spPr bwMode="auto">
          <a:xfrm>
            <a:off x="1971475" y="5180952"/>
            <a:ext cx="1341503" cy="363224"/>
          </a:xfrm>
          <a:prstGeom prst="rect">
            <a:avLst/>
          </a:prstGeom>
          <a:solidFill>
            <a:srgbClr val="002060"/>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lumMod val="95000"/>
                  </a:schemeClr>
                </a:solidFill>
                <a:cs typeface="Segoe UI" pitchFamily="34" charset="0"/>
              </a:rPr>
              <a:t>CDM folders</a:t>
            </a:r>
          </a:p>
        </p:txBody>
      </p:sp>
      <p:sp>
        <p:nvSpPr>
          <p:cNvPr id="43" name="Text Placeholder 9">
            <a:extLst>
              <a:ext uri="{FF2B5EF4-FFF2-40B4-BE49-F238E27FC236}">
                <a16:creationId xmlns:a16="http://schemas.microsoft.com/office/drawing/2014/main" id="{29AD0817-2130-48F1-A761-1370D31EE8F9}"/>
              </a:ext>
            </a:extLst>
          </p:cNvPr>
          <p:cNvSpPr txBox="1">
            <a:spLocks/>
          </p:cNvSpPr>
          <p:nvPr/>
        </p:nvSpPr>
        <p:spPr>
          <a:xfrm>
            <a:off x="0" y="37264"/>
            <a:ext cx="12192000" cy="830058"/>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400">
                <a:latin typeface="+mj-lt"/>
                <a:ea typeface="+mj-ea"/>
                <a:cs typeface="+mj-cs"/>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3200"/>
              <a:t>Integrating CDM Folders with the Modern Data Warehouse</a:t>
            </a:r>
          </a:p>
        </p:txBody>
      </p:sp>
      <p:pic>
        <p:nvPicPr>
          <p:cNvPr id="69" name="Picture 68">
            <a:extLst>
              <a:ext uri="{FF2B5EF4-FFF2-40B4-BE49-F238E27FC236}">
                <a16:creationId xmlns:a16="http://schemas.microsoft.com/office/drawing/2014/main" id="{11A567C7-6991-4969-A92F-7D158468761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76194" y="5776574"/>
            <a:ext cx="4528009" cy="1091132"/>
          </a:xfrm>
          <a:prstGeom prst="rect">
            <a:avLst/>
          </a:prstGeom>
        </p:spPr>
      </p:pic>
      <p:sp>
        <p:nvSpPr>
          <p:cNvPr id="83" name="Isosceles Triangle 82">
            <a:extLst>
              <a:ext uri="{FF2B5EF4-FFF2-40B4-BE49-F238E27FC236}">
                <a16:creationId xmlns:a16="http://schemas.microsoft.com/office/drawing/2014/main" id="{EDE403C0-136F-4842-8D78-7E6BB5325E40}"/>
              </a:ext>
            </a:extLst>
          </p:cNvPr>
          <p:cNvSpPr/>
          <p:nvPr/>
        </p:nvSpPr>
        <p:spPr bwMode="auto">
          <a:xfrm rot="10800000">
            <a:off x="2078538" y="5586533"/>
            <a:ext cx="1157047" cy="20697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Connector: Elbow 86">
            <a:extLst>
              <a:ext uri="{FF2B5EF4-FFF2-40B4-BE49-F238E27FC236}">
                <a16:creationId xmlns:a16="http://schemas.microsoft.com/office/drawing/2014/main" id="{A8688DC2-C76F-4E36-BA80-B54E02798C3C}"/>
              </a:ext>
            </a:extLst>
          </p:cNvPr>
          <p:cNvCxnSpPr>
            <a:cxnSpLocks/>
            <a:stCxn id="23" idx="3"/>
            <a:endCxn id="65" idx="2"/>
          </p:cNvCxnSpPr>
          <p:nvPr/>
        </p:nvCxnSpPr>
        <p:spPr>
          <a:xfrm flipV="1">
            <a:off x="3312978" y="4849682"/>
            <a:ext cx="4264356" cy="512882"/>
          </a:xfrm>
          <a:prstGeom prst="bentConnector2">
            <a:avLst/>
          </a:prstGeom>
          <a:ln>
            <a:solidFill>
              <a:srgbClr val="00206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EF12F1D-A63D-4621-8D30-FBEFE6C61083}"/>
              </a:ext>
            </a:extLst>
          </p:cNvPr>
          <p:cNvSpPr/>
          <p:nvPr/>
        </p:nvSpPr>
        <p:spPr bwMode="auto">
          <a:xfrm>
            <a:off x="4819649" y="1850898"/>
            <a:ext cx="5515369" cy="2998784"/>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lvl="0" algn="ctr" defTabSz="932472" fontAlgn="base">
              <a:spcBef>
                <a:spcPts val="600"/>
              </a:spcBef>
              <a:spcAft>
                <a:spcPct val="0"/>
              </a:spcAft>
              <a:defRPr/>
            </a:pPr>
            <a:endPar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a:p>
            <a:pPr lvl="0" algn="ctr" defTabSz="932472" fontAlgn="base">
              <a:spcBef>
                <a:spcPts val="600"/>
              </a:spcBef>
              <a:spcAft>
                <a:spcPct val="0"/>
              </a:spcAft>
              <a:defRPr/>
            </a:pPr>
            <a:endParaRPr lang="en-US" sz="1200">
              <a:solidFill>
                <a:schemeClr val="tx1"/>
              </a:solidFill>
              <a:latin typeface="Segoe UI"/>
              <a:ea typeface="Segoe UI" pitchFamily="34" charset="0"/>
              <a:cs typeface="Segoe UI Semibold" panose="020B0702040204020203" pitchFamily="34" charset="0"/>
            </a:endParaRP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BCC18570-BAB0-4CAB-8A48-4056A552594C}"/>
              </a:ext>
            </a:extLst>
          </p:cNvPr>
          <p:cNvPicPr>
            <a:picLocks noChangeAspect="1"/>
          </p:cNvPicPr>
          <p:nvPr/>
        </p:nvPicPr>
        <p:blipFill>
          <a:blip r:embed="rId4"/>
          <a:stretch>
            <a:fillRect/>
          </a:stretch>
        </p:blipFill>
        <p:spPr>
          <a:xfrm>
            <a:off x="7346259" y="1967141"/>
            <a:ext cx="462148" cy="369332"/>
          </a:xfrm>
          <a:prstGeom prst="rect">
            <a:avLst/>
          </a:prstGeom>
        </p:spPr>
      </p:pic>
      <p:sp>
        <p:nvSpPr>
          <p:cNvPr id="4" name="Rectangle 3">
            <a:extLst>
              <a:ext uri="{FF2B5EF4-FFF2-40B4-BE49-F238E27FC236}">
                <a16:creationId xmlns:a16="http://schemas.microsoft.com/office/drawing/2014/main" id="{F5BDDBF8-D95A-472A-B5FD-9A527B23E6F8}"/>
              </a:ext>
            </a:extLst>
          </p:cNvPr>
          <p:cNvSpPr/>
          <p:nvPr/>
        </p:nvSpPr>
        <p:spPr>
          <a:xfrm>
            <a:off x="6412431" y="2336590"/>
            <a:ext cx="2329805" cy="369332"/>
          </a:xfrm>
          <a:prstGeom prst="rect">
            <a:avLst/>
          </a:prstGeom>
        </p:spPr>
        <p:txBody>
          <a:bodyPr wrap="none">
            <a:spAutoFit/>
          </a:bodyPr>
          <a:lstStyle/>
          <a:p>
            <a:pPr lvl="0" algn="ctr" defTabSz="932472" fontAlgn="base">
              <a:spcBef>
                <a:spcPts val="600"/>
              </a:spcBef>
              <a:spcAft>
                <a:spcPct val="0"/>
              </a:spcAft>
              <a:defRPr/>
            </a:pPr>
            <a:r>
              <a:rPr lang="en-US" b="1">
                <a:ea typeface="Segoe UI" pitchFamily="34" charset="0"/>
                <a:cs typeface="Segoe UI Semibold" panose="020B0702040204020203" pitchFamily="34" charset="0"/>
              </a:rPr>
              <a:t>Azure Data Services</a:t>
            </a:r>
          </a:p>
        </p:txBody>
      </p:sp>
      <p:grpSp>
        <p:nvGrpSpPr>
          <p:cNvPr id="33" name="Group 32">
            <a:extLst>
              <a:ext uri="{FF2B5EF4-FFF2-40B4-BE49-F238E27FC236}">
                <a16:creationId xmlns:a16="http://schemas.microsoft.com/office/drawing/2014/main" id="{6E182964-DFFD-42B2-A80C-DF7E0946CA69}"/>
              </a:ext>
            </a:extLst>
          </p:cNvPr>
          <p:cNvGrpSpPr/>
          <p:nvPr/>
        </p:nvGrpSpPr>
        <p:grpSpPr>
          <a:xfrm>
            <a:off x="5702542" y="3593983"/>
            <a:ext cx="740013" cy="1001005"/>
            <a:chOff x="6430878" y="2875823"/>
            <a:chExt cx="740013" cy="1001005"/>
          </a:xfrm>
        </p:grpSpPr>
        <p:pic>
          <p:nvPicPr>
            <p:cNvPr id="91" name="Picture 90">
              <a:extLst>
                <a:ext uri="{FF2B5EF4-FFF2-40B4-BE49-F238E27FC236}">
                  <a16:creationId xmlns:a16="http://schemas.microsoft.com/office/drawing/2014/main" id="{0EE608F4-A94E-47B0-B4AC-ACA470415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683" y="2875823"/>
              <a:ext cx="554097" cy="298603"/>
            </a:xfrm>
            <a:prstGeom prst="rect">
              <a:avLst/>
            </a:prstGeom>
          </p:spPr>
        </p:pic>
        <p:sp>
          <p:nvSpPr>
            <p:cNvPr id="40" name="Rectangle 39">
              <a:extLst>
                <a:ext uri="{FF2B5EF4-FFF2-40B4-BE49-F238E27FC236}">
                  <a16:creationId xmlns:a16="http://schemas.microsoft.com/office/drawing/2014/main" id="{77C01032-3CB0-4C9F-A30D-3A7B0F0E51BE}"/>
                </a:ext>
              </a:extLst>
            </p:cNvPr>
            <p:cNvSpPr/>
            <p:nvPr/>
          </p:nvSpPr>
          <p:spPr>
            <a:xfrm>
              <a:off x="6430878" y="3230497"/>
              <a:ext cx="740013" cy="646331"/>
            </a:xfrm>
            <a:prstGeom prst="rect">
              <a:avLst/>
            </a:prstGeom>
          </p:spPr>
          <p:txBody>
            <a:bodyPr wrap="square">
              <a:spAutoFit/>
            </a:bodyPr>
            <a:lstStyle/>
            <a:p>
              <a:pPr lvl="0" algn="ctr" defTabSz="932472" fontAlgn="base">
                <a:spcBef>
                  <a:spcPts val="600"/>
                </a:spcBef>
                <a:spcAft>
                  <a:spcPct val="0"/>
                </a:spcAft>
                <a:defRPr/>
              </a:pPr>
              <a:r>
                <a:rPr lang="en-US" sz="1200">
                  <a:ea typeface="Segoe UI" pitchFamily="34" charset="0"/>
                  <a:cs typeface="Segoe UI Semibold" panose="020B0702040204020203" pitchFamily="34" charset="0"/>
                </a:rPr>
                <a:t>Azure Data Factory</a:t>
              </a:r>
            </a:p>
          </p:txBody>
        </p:sp>
      </p:grpSp>
      <p:grpSp>
        <p:nvGrpSpPr>
          <p:cNvPr id="12" name="Group 11">
            <a:extLst>
              <a:ext uri="{FF2B5EF4-FFF2-40B4-BE49-F238E27FC236}">
                <a16:creationId xmlns:a16="http://schemas.microsoft.com/office/drawing/2014/main" id="{E3F35333-9BCF-47B4-9B13-85770E4C9D65}"/>
              </a:ext>
            </a:extLst>
          </p:cNvPr>
          <p:cNvGrpSpPr/>
          <p:nvPr/>
        </p:nvGrpSpPr>
        <p:grpSpPr>
          <a:xfrm>
            <a:off x="7707766" y="3441312"/>
            <a:ext cx="860999" cy="1202033"/>
            <a:chOff x="8734019" y="3441312"/>
            <a:chExt cx="860999" cy="1202033"/>
          </a:xfrm>
        </p:grpSpPr>
        <p:pic>
          <p:nvPicPr>
            <p:cNvPr id="94" name="Picture 93">
              <a:extLst>
                <a:ext uri="{FF2B5EF4-FFF2-40B4-BE49-F238E27FC236}">
                  <a16:creationId xmlns:a16="http://schemas.microsoft.com/office/drawing/2014/main" id="{48002BD3-AFBA-4575-AC31-E4304E431ADC}"/>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8944814" y="3582438"/>
              <a:ext cx="457200" cy="365707"/>
            </a:xfrm>
            <a:prstGeom prst="rect">
              <a:avLst/>
            </a:prstGeom>
          </p:spPr>
        </p:pic>
        <p:sp>
          <p:nvSpPr>
            <p:cNvPr id="41" name="Rectangle 40">
              <a:extLst>
                <a:ext uri="{FF2B5EF4-FFF2-40B4-BE49-F238E27FC236}">
                  <a16:creationId xmlns:a16="http://schemas.microsoft.com/office/drawing/2014/main" id="{2CDF6EF9-B6E1-4CC9-B6FA-20A45A22DE93}"/>
                </a:ext>
              </a:extLst>
            </p:cNvPr>
            <p:cNvSpPr/>
            <p:nvPr/>
          </p:nvSpPr>
          <p:spPr bwMode="auto">
            <a:xfrm>
              <a:off x="8734019" y="3441312"/>
              <a:ext cx="860999" cy="1202033"/>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lvl="0" algn="ctr" defTabSz="932472" fontAlgn="base">
                <a:spcBef>
                  <a:spcPts val="600"/>
                </a:spcBef>
                <a:spcAft>
                  <a:spcPct val="0"/>
                </a:spcAft>
                <a:defRPr/>
              </a:pPr>
              <a:r>
                <a:rPr lang="en-US" sz="1200">
                  <a:solidFill>
                    <a:schemeClr val="tx1"/>
                  </a:solidFill>
                  <a:ea typeface="Segoe UI" pitchFamily="34" charset="0"/>
                  <a:cs typeface="Segoe UI Semibold" panose="020B0702040204020203" pitchFamily="34" charset="0"/>
                </a:rPr>
                <a:t>Azure Machine Learning</a:t>
              </a:r>
            </a:p>
          </p:txBody>
        </p:sp>
      </p:grpSp>
      <p:grpSp>
        <p:nvGrpSpPr>
          <p:cNvPr id="13" name="Group 12">
            <a:extLst>
              <a:ext uri="{FF2B5EF4-FFF2-40B4-BE49-F238E27FC236}">
                <a16:creationId xmlns:a16="http://schemas.microsoft.com/office/drawing/2014/main" id="{1F74EA6A-D1C1-4241-80F5-B5D2DB1B4936}"/>
              </a:ext>
            </a:extLst>
          </p:cNvPr>
          <p:cNvGrpSpPr/>
          <p:nvPr/>
        </p:nvGrpSpPr>
        <p:grpSpPr>
          <a:xfrm>
            <a:off x="6672026" y="3441312"/>
            <a:ext cx="860999" cy="1202033"/>
            <a:chOff x="7705650" y="3441312"/>
            <a:chExt cx="860999" cy="1202033"/>
          </a:xfrm>
        </p:grpSpPr>
        <p:pic>
          <p:nvPicPr>
            <p:cNvPr id="92" name="Picture 91">
              <a:extLst>
                <a:ext uri="{FF2B5EF4-FFF2-40B4-BE49-F238E27FC236}">
                  <a16:creationId xmlns:a16="http://schemas.microsoft.com/office/drawing/2014/main" id="{1A436F65-0370-4335-A685-515420EA7177}"/>
                </a:ext>
              </a:extLst>
            </p:cNvPr>
            <p:cNvPicPr>
              <a:picLocks noChangeAspect="1"/>
            </p:cNvPicPr>
            <p:nvPr/>
          </p:nvPicPr>
          <p:blipFill rotWithShape="1">
            <a:blip r:embed="rId7">
              <a:extLst>
                <a:ext uri="{28A0092B-C50C-407E-A947-70E740481C1C}">
                  <a14:useLocalDpi xmlns:a14="http://schemas.microsoft.com/office/drawing/2010/main" val="0"/>
                </a:ext>
              </a:extLst>
            </a:blip>
            <a:srcRect l="19954" r="19722"/>
            <a:stretch/>
          </p:blipFill>
          <p:spPr>
            <a:xfrm>
              <a:off x="7937788" y="3561074"/>
              <a:ext cx="457200" cy="408435"/>
            </a:xfrm>
            <a:prstGeom prst="rect">
              <a:avLst/>
            </a:prstGeom>
          </p:spPr>
        </p:pic>
        <p:sp>
          <p:nvSpPr>
            <p:cNvPr id="51" name="Rectangle 50">
              <a:extLst>
                <a:ext uri="{FF2B5EF4-FFF2-40B4-BE49-F238E27FC236}">
                  <a16:creationId xmlns:a16="http://schemas.microsoft.com/office/drawing/2014/main" id="{DA0C41C4-F50C-47C9-AE6E-F654E581A23F}"/>
                </a:ext>
              </a:extLst>
            </p:cNvPr>
            <p:cNvSpPr/>
            <p:nvPr/>
          </p:nvSpPr>
          <p:spPr bwMode="auto">
            <a:xfrm>
              <a:off x="7705650" y="3441312"/>
              <a:ext cx="860999" cy="1202033"/>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182880" numCol="1" spcCol="0" rtlCol="0" fromWordArt="0" anchor="b" anchorCtr="0" forceAA="0" compatLnSpc="1">
              <a:prstTxWarp prst="textNoShape">
                <a:avLst/>
              </a:prstTxWarp>
              <a:noAutofit/>
            </a:bodyPr>
            <a:lstStyle/>
            <a:p>
              <a:pPr lvl="0" algn="ctr" defTabSz="932472" fontAlgn="base">
                <a:spcBef>
                  <a:spcPts val="600"/>
                </a:spcBef>
                <a:spcAft>
                  <a:spcPct val="0"/>
                </a:spcAft>
                <a:defRPr/>
              </a:pPr>
              <a:r>
                <a:rPr lang="en-US" sz="1200">
                  <a:solidFill>
                    <a:schemeClr val="tx1"/>
                  </a:solidFill>
                  <a:ea typeface="Segoe UI" pitchFamily="34" charset="0"/>
                  <a:cs typeface="Segoe UI Semibold" panose="020B0702040204020203" pitchFamily="34" charset="0"/>
                </a:rPr>
                <a:t>Azure Databricks</a:t>
              </a:r>
            </a:p>
          </p:txBody>
        </p:sp>
      </p:grpSp>
      <p:grpSp>
        <p:nvGrpSpPr>
          <p:cNvPr id="8" name="Group 7">
            <a:extLst>
              <a:ext uri="{FF2B5EF4-FFF2-40B4-BE49-F238E27FC236}">
                <a16:creationId xmlns:a16="http://schemas.microsoft.com/office/drawing/2014/main" id="{F3AD71F3-A14A-48EE-849F-E063E17DB684}"/>
              </a:ext>
            </a:extLst>
          </p:cNvPr>
          <p:cNvGrpSpPr/>
          <p:nvPr/>
        </p:nvGrpSpPr>
        <p:grpSpPr>
          <a:xfrm>
            <a:off x="8730963" y="3458613"/>
            <a:ext cx="860999" cy="1184732"/>
            <a:chOff x="6677281" y="3458613"/>
            <a:chExt cx="860999" cy="1184732"/>
          </a:xfrm>
        </p:grpSpPr>
        <p:pic>
          <p:nvPicPr>
            <p:cNvPr id="93" name="Picture 92">
              <a:extLst>
                <a:ext uri="{FF2B5EF4-FFF2-40B4-BE49-F238E27FC236}">
                  <a16:creationId xmlns:a16="http://schemas.microsoft.com/office/drawing/2014/main" id="{0360A332-1C40-481C-9BE7-D2F7571AFA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3340" y="3536691"/>
              <a:ext cx="444937" cy="457200"/>
            </a:xfrm>
            <a:prstGeom prst="rect">
              <a:avLst/>
            </a:prstGeom>
          </p:spPr>
        </p:pic>
        <p:sp>
          <p:nvSpPr>
            <p:cNvPr id="53" name="Rectangle 52">
              <a:extLst>
                <a:ext uri="{FF2B5EF4-FFF2-40B4-BE49-F238E27FC236}">
                  <a16:creationId xmlns:a16="http://schemas.microsoft.com/office/drawing/2014/main" id="{7A3BBDDA-A333-49A4-94EF-FCACAB5C2E54}"/>
                </a:ext>
              </a:extLst>
            </p:cNvPr>
            <p:cNvSpPr/>
            <p:nvPr/>
          </p:nvSpPr>
          <p:spPr bwMode="auto">
            <a:xfrm>
              <a:off x="6677281" y="3458613"/>
              <a:ext cx="860999" cy="1184732"/>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182880" numCol="1" spcCol="0" rtlCol="0" fromWordArt="0" anchor="b" anchorCtr="0" forceAA="0" compatLnSpc="1">
              <a:prstTxWarp prst="textNoShape">
                <a:avLst/>
              </a:prstTxWarp>
              <a:noAutofit/>
            </a:bodyPr>
            <a:lstStyle/>
            <a:p>
              <a:pPr lvl="0" algn="ctr" defTabSz="932472" fontAlgn="base">
                <a:spcBef>
                  <a:spcPts val="600"/>
                </a:spcBef>
                <a:spcAft>
                  <a:spcPct val="0"/>
                </a:spcAft>
                <a:defRPr/>
              </a:pPr>
              <a:r>
                <a:rPr lang="en-US" sz="1200">
                  <a:solidFill>
                    <a:schemeClr val="tx1"/>
                  </a:solidFill>
                  <a:ea typeface="Segoe UI" pitchFamily="34" charset="0"/>
                  <a:cs typeface="Segoe UI Semibold" panose="020B0702040204020203" pitchFamily="34" charset="0"/>
                </a:rPr>
                <a:t>Azure Data Warehouse</a:t>
              </a:r>
            </a:p>
          </p:txBody>
        </p:sp>
      </p:grpSp>
      <p:grpSp>
        <p:nvGrpSpPr>
          <p:cNvPr id="21" name="Group 20">
            <a:extLst>
              <a:ext uri="{FF2B5EF4-FFF2-40B4-BE49-F238E27FC236}">
                <a16:creationId xmlns:a16="http://schemas.microsoft.com/office/drawing/2014/main" id="{509B27CA-727D-456F-A2DA-0039443B3232}"/>
              </a:ext>
            </a:extLst>
          </p:cNvPr>
          <p:cNvGrpSpPr/>
          <p:nvPr/>
        </p:nvGrpSpPr>
        <p:grpSpPr>
          <a:xfrm>
            <a:off x="5616881" y="2832100"/>
            <a:ext cx="887322" cy="1811245"/>
            <a:chOff x="1107416" y="2106524"/>
            <a:chExt cx="887322" cy="1693401"/>
          </a:xfrm>
        </p:grpSpPr>
        <p:cxnSp>
          <p:nvCxnSpPr>
            <p:cNvPr id="9" name="Straight Connector 8">
              <a:extLst>
                <a:ext uri="{FF2B5EF4-FFF2-40B4-BE49-F238E27FC236}">
                  <a16:creationId xmlns:a16="http://schemas.microsoft.com/office/drawing/2014/main" id="{52887A92-9CFF-4DD8-AC9C-A044092100FA}"/>
                </a:ext>
              </a:extLst>
            </p:cNvPr>
            <p:cNvCxnSpPr>
              <a:cxnSpLocks/>
            </p:cNvCxnSpPr>
            <p:nvPr/>
          </p:nvCxnSpPr>
          <p:spPr>
            <a:xfrm>
              <a:off x="1107416" y="2106524"/>
              <a:ext cx="22513" cy="1693085"/>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800A9D-E1F2-44E3-8E70-94CF71781B8C}"/>
                </a:ext>
              </a:extLst>
            </p:cNvPr>
            <p:cNvCxnSpPr>
              <a:cxnSpLocks/>
            </p:cNvCxnSpPr>
            <p:nvPr/>
          </p:nvCxnSpPr>
          <p:spPr>
            <a:xfrm flipH="1">
              <a:off x="1992694" y="2510175"/>
              <a:ext cx="2044" cy="1283535"/>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200C11-92A0-4106-9016-6BF4E27937AD}"/>
                </a:ext>
              </a:extLst>
            </p:cNvPr>
            <p:cNvCxnSpPr>
              <a:cxnSpLocks/>
            </p:cNvCxnSpPr>
            <p:nvPr/>
          </p:nvCxnSpPr>
          <p:spPr>
            <a:xfrm>
              <a:off x="1129929" y="3799925"/>
              <a:ext cx="864809" cy="0"/>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EC16DFF-99F1-4A23-8D08-788251857247}"/>
              </a:ext>
            </a:extLst>
          </p:cNvPr>
          <p:cNvGrpSpPr/>
          <p:nvPr/>
        </p:nvGrpSpPr>
        <p:grpSpPr>
          <a:xfrm>
            <a:off x="5613861" y="2829597"/>
            <a:ext cx="3981157" cy="429910"/>
            <a:chOff x="662826" y="1133705"/>
            <a:chExt cx="3981157" cy="625967"/>
          </a:xfrm>
        </p:grpSpPr>
        <p:cxnSp>
          <p:nvCxnSpPr>
            <p:cNvPr id="67" name="Straight Connector 66">
              <a:extLst>
                <a:ext uri="{FF2B5EF4-FFF2-40B4-BE49-F238E27FC236}">
                  <a16:creationId xmlns:a16="http://schemas.microsoft.com/office/drawing/2014/main" id="{89FFC8C1-50A6-4209-9126-E33A70EADFCD}"/>
                </a:ext>
              </a:extLst>
            </p:cNvPr>
            <p:cNvCxnSpPr>
              <a:cxnSpLocks/>
            </p:cNvCxnSpPr>
            <p:nvPr/>
          </p:nvCxnSpPr>
          <p:spPr>
            <a:xfrm>
              <a:off x="4643983" y="1133705"/>
              <a:ext cx="0" cy="625967"/>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E0FE15E-D28A-47C8-8B4E-7D30A6CDDAC1}"/>
                </a:ext>
              </a:extLst>
            </p:cNvPr>
            <p:cNvCxnSpPr>
              <a:cxnSpLocks/>
            </p:cNvCxnSpPr>
            <p:nvPr/>
          </p:nvCxnSpPr>
          <p:spPr>
            <a:xfrm>
              <a:off x="662826" y="1133705"/>
              <a:ext cx="3981157" cy="0"/>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EF9719F-DC38-4396-AC75-8AF76D2E1724}"/>
                </a:ext>
              </a:extLst>
            </p:cNvPr>
            <p:cNvCxnSpPr>
              <a:cxnSpLocks/>
            </p:cNvCxnSpPr>
            <p:nvPr/>
          </p:nvCxnSpPr>
          <p:spPr>
            <a:xfrm>
              <a:off x="1551124" y="1759672"/>
              <a:ext cx="3092859" cy="0"/>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 name="Straight Arrow Connector 5">
            <a:extLst>
              <a:ext uri="{FF2B5EF4-FFF2-40B4-BE49-F238E27FC236}">
                <a16:creationId xmlns:a16="http://schemas.microsoft.com/office/drawing/2014/main" id="{C38A93A1-7485-4133-849F-69C67E8449BC}"/>
              </a:ext>
            </a:extLst>
          </p:cNvPr>
          <p:cNvCxnSpPr>
            <a:cxnSpLocks/>
          </p:cNvCxnSpPr>
          <p:nvPr/>
        </p:nvCxnSpPr>
        <p:spPr>
          <a:xfrm>
            <a:off x="7123684" y="3259507"/>
            <a:ext cx="0" cy="198068"/>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19F4C2E-29C9-4EE9-9DEB-C89E2646A351}"/>
              </a:ext>
            </a:extLst>
          </p:cNvPr>
          <p:cNvCxnSpPr>
            <a:cxnSpLocks/>
          </p:cNvCxnSpPr>
          <p:nvPr/>
        </p:nvCxnSpPr>
        <p:spPr>
          <a:xfrm>
            <a:off x="8137525" y="3259507"/>
            <a:ext cx="0" cy="198068"/>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BD481B0-4E52-40DF-AFF7-F25DE848E070}"/>
              </a:ext>
            </a:extLst>
          </p:cNvPr>
          <p:cNvCxnSpPr>
            <a:cxnSpLocks/>
          </p:cNvCxnSpPr>
          <p:nvPr/>
        </p:nvCxnSpPr>
        <p:spPr>
          <a:xfrm>
            <a:off x="9161463" y="3259507"/>
            <a:ext cx="0" cy="198068"/>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94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894231-CA54-46D3-9373-ED0CE7387321}"/>
              </a:ext>
            </a:extLst>
          </p:cNvPr>
          <p:cNvPicPr>
            <a:picLocks noChangeAspect="1"/>
          </p:cNvPicPr>
          <p:nvPr/>
        </p:nvPicPr>
        <p:blipFill>
          <a:blip r:embed="rId2"/>
          <a:stretch>
            <a:fillRect/>
          </a:stretch>
        </p:blipFill>
        <p:spPr>
          <a:xfrm>
            <a:off x="7054913" y="4516000"/>
            <a:ext cx="4049901" cy="2079722"/>
          </a:xfrm>
          <a:prstGeom prst="rect">
            <a:avLst/>
          </a:prstGeom>
        </p:spPr>
      </p:pic>
      <p:pic>
        <p:nvPicPr>
          <p:cNvPr id="7" name="Picture 6">
            <a:extLst>
              <a:ext uri="{FF2B5EF4-FFF2-40B4-BE49-F238E27FC236}">
                <a16:creationId xmlns:a16="http://schemas.microsoft.com/office/drawing/2014/main" id="{40C702F3-CC9A-4EF9-90B3-0711F5807B7E}"/>
              </a:ext>
            </a:extLst>
          </p:cNvPr>
          <p:cNvPicPr>
            <a:picLocks noChangeAspect="1"/>
          </p:cNvPicPr>
          <p:nvPr/>
        </p:nvPicPr>
        <p:blipFill>
          <a:blip r:embed="rId3"/>
          <a:stretch>
            <a:fillRect/>
          </a:stretch>
        </p:blipFill>
        <p:spPr>
          <a:xfrm>
            <a:off x="1321131" y="4264550"/>
            <a:ext cx="4168330" cy="2214936"/>
          </a:xfrm>
          <a:prstGeom prst="rect">
            <a:avLst/>
          </a:prstGeom>
        </p:spPr>
      </p:pic>
      <p:pic>
        <p:nvPicPr>
          <p:cNvPr id="8" name="Picture 7">
            <a:extLst>
              <a:ext uri="{FF2B5EF4-FFF2-40B4-BE49-F238E27FC236}">
                <a16:creationId xmlns:a16="http://schemas.microsoft.com/office/drawing/2014/main" id="{8943311D-3318-4858-AD31-D4E9131A451B}"/>
              </a:ext>
            </a:extLst>
          </p:cNvPr>
          <p:cNvPicPr>
            <a:picLocks noChangeAspect="1"/>
          </p:cNvPicPr>
          <p:nvPr/>
        </p:nvPicPr>
        <p:blipFill>
          <a:blip r:embed="rId3"/>
          <a:stretch>
            <a:fillRect/>
          </a:stretch>
        </p:blipFill>
        <p:spPr>
          <a:xfrm>
            <a:off x="1489946" y="4405184"/>
            <a:ext cx="4168330" cy="2214936"/>
          </a:xfrm>
          <a:prstGeom prst="rect">
            <a:avLst/>
          </a:prstGeom>
        </p:spPr>
      </p:pic>
      <p:pic>
        <p:nvPicPr>
          <p:cNvPr id="9" name="Picture 8">
            <a:extLst>
              <a:ext uri="{FF2B5EF4-FFF2-40B4-BE49-F238E27FC236}">
                <a16:creationId xmlns:a16="http://schemas.microsoft.com/office/drawing/2014/main" id="{CF800B71-E2B4-40BC-B360-D73BE8A5E884}"/>
              </a:ext>
            </a:extLst>
          </p:cNvPr>
          <p:cNvPicPr>
            <a:picLocks noChangeAspect="1"/>
          </p:cNvPicPr>
          <p:nvPr/>
        </p:nvPicPr>
        <p:blipFill>
          <a:blip r:embed="rId3"/>
          <a:stretch>
            <a:fillRect/>
          </a:stretch>
        </p:blipFill>
        <p:spPr>
          <a:xfrm>
            <a:off x="1728335" y="4516000"/>
            <a:ext cx="4168330" cy="2214936"/>
          </a:xfrm>
          <a:prstGeom prst="rect">
            <a:avLst/>
          </a:prstGeom>
        </p:spPr>
      </p:pic>
      <p:sp>
        <p:nvSpPr>
          <p:cNvPr id="10" name="Cross 9">
            <a:extLst>
              <a:ext uri="{FF2B5EF4-FFF2-40B4-BE49-F238E27FC236}">
                <a16:creationId xmlns:a16="http://schemas.microsoft.com/office/drawing/2014/main" id="{5B95FA87-FFED-4991-B445-07E5CBB2056B}"/>
              </a:ext>
            </a:extLst>
          </p:cNvPr>
          <p:cNvSpPr/>
          <p:nvPr/>
        </p:nvSpPr>
        <p:spPr>
          <a:xfrm>
            <a:off x="6331046" y="5353424"/>
            <a:ext cx="289486" cy="276992"/>
          </a:xfrm>
          <a:prstGeom prst="plus">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1F127DA-7356-4492-89CC-7EE62A0030E8}"/>
              </a:ext>
            </a:extLst>
          </p:cNvPr>
          <p:cNvPicPr>
            <a:picLocks noChangeAspect="1"/>
          </p:cNvPicPr>
          <p:nvPr/>
        </p:nvPicPr>
        <p:blipFill rotWithShape="1">
          <a:blip r:embed="rId4"/>
          <a:srcRect b="5707"/>
          <a:stretch/>
        </p:blipFill>
        <p:spPr>
          <a:xfrm>
            <a:off x="1570529" y="998800"/>
            <a:ext cx="9144000" cy="2940378"/>
          </a:xfrm>
          <a:prstGeom prst="rect">
            <a:avLst/>
          </a:prstGeom>
        </p:spPr>
      </p:pic>
      <p:pic>
        <p:nvPicPr>
          <p:cNvPr id="15" name="Picture 14">
            <a:extLst>
              <a:ext uri="{FF2B5EF4-FFF2-40B4-BE49-F238E27FC236}">
                <a16:creationId xmlns:a16="http://schemas.microsoft.com/office/drawing/2014/main" id="{0B68993C-B9BE-48AE-B24B-9EF19CFB27DA}"/>
              </a:ext>
            </a:extLst>
          </p:cNvPr>
          <p:cNvPicPr>
            <a:picLocks noChangeAspect="1"/>
          </p:cNvPicPr>
          <p:nvPr/>
        </p:nvPicPr>
        <p:blipFill rotWithShape="1">
          <a:blip r:embed="rId4"/>
          <a:srcRect l="29923" t="20996"/>
          <a:stretch/>
        </p:blipFill>
        <p:spPr>
          <a:xfrm>
            <a:off x="4213624" y="1439772"/>
            <a:ext cx="6500905" cy="2499405"/>
          </a:xfrm>
          <a:prstGeom prst="rect">
            <a:avLst/>
          </a:prstGeom>
        </p:spPr>
      </p:pic>
      <p:sp>
        <p:nvSpPr>
          <p:cNvPr id="5" name="Rectangle 4">
            <a:extLst>
              <a:ext uri="{FF2B5EF4-FFF2-40B4-BE49-F238E27FC236}">
                <a16:creationId xmlns:a16="http://schemas.microsoft.com/office/drawing/2014/main" id="{8775A77B-019B-468C-B70D-C7C4706ABEDA}"/>
              </a:ext>
            </a:extLst>
          </p:cNvPr>
          <p:cNvSpPr/>
          <p:nvPr/>
        </p:nvSpPr>
        <p:spPr bwMode="auto">
          <a:xfrm>
            <a:off x="4190352" y="3264775"/>
            <a:ext cx="6510276" cy="2383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438D2B5B-B883-4B74-B23D-670F3CD61C45}"/>
              </a:ext>
            </a:extLst>
          </p:cNvPr>
          <p:cNvSpPr txBox="1">
            <a:spLocks/>
          </p:cNvSpPr>
          <p:nvPr/>
        </p:nvSpPr>
        <p:spPr>
          <a:xfrm>
            <a:off x="0" y="37264"/>
            <a:ext cx="12192000" cy="830058"/>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400">
                <a:latin typeface="+mj-lt"/>
                <a:ea typeface="+mj-ea"/>
                <a:cs typeface="+mj-cs"/>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3200"/>
              <a:t>Integrating CDM Folders with the Modern Data Warehouse</a:t>
            </a:r>
          </a:p>
        </p:txBody>
      </p:sp>
      <p:sp>
        <p:nvSpPr>
          <p:cNvPr id="20" name="Rectangle: Rounded Corners 19">
            <a:extLst>
              <a:ext uri="{FF2B5EF4-FFF2-40B4-BE49-F238E27FC236}">
                <a16:creationId xmlns:a16="http://schemas.microsoft.com/office/drawing/2014/main" id="{D50CEB79-4085-440E-B958-61326C88483A}"/>
              </a:ext>
            </a:extLst>
          </p:cNvPr>
          <p:cNvSpPr/>
          <p:nvPr/>
        </p:nvSpPr>
        <p:spPr bwMode="auto">
          <a:xfrm>
            <a:off x="2905474" y="1038769"/>
            <a:ext cx="491973" cy="97148"/>
          </a:xfrm>
          <a:prstGeom prst="round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9" name="TextBox 18">
            <a:extLst>
              <a:ext uri="{FF2B5EF4-FFF2-40B4-BE49-F238E27FC236}">
                <a16:creationId xmlns:a16="http://schemas.microsoft.com/office/drawing/2014/main" id="{CE0D2E44-B82F-40AC-ACED-BC2ADEB96178}"/>
              </a:ext>
            </a:extLst>
          </p:cNvPr>
          <p:cNvSpPr txBox="1"/>
          <p:nvPr/>
        </p:nvSpPr>
        <p:spPr>
          <a:xfrm>
            <a:off x="2910832" y="1023097"/>
            <a:ext cx="728738" cy="123111"/>
          </a:xfrm>
          <a:prstGeom prst="rect">
            <a:avLst/>
          </a:prstGeom>
          <a:noFill/>
        </p:spPr>
        <p:txBody>
          <a:bodyPr wrap="square" lIns="0" tIns="0" rIns="0" bIns="0" rtlCol="0">
            <a:spAutoFit/>
          </a:bodyPr>
          <a:lstStyle/>
          <a:p>
            <a:pPr algn="l"/>
            <a:r>
              <a:rPr lang="en-US" sz="800" b="1">
                <a:gradFill>
                  <a:gsLst>
                    <a:gs pos="2917">
                      <a:schemeClr val="tx1"/>
                    </a:gs>
                    <a:gs pos="30000">
                      <a:schemeClr val="tx1"/>
                    </a:gs>
                  </a:gsLst>
                  <a:lin ang="5400000" scaled="0"/>
                </a:gradFill>
                <a:latin typeface="+mj-lt"/>
              </a:rPr>
              <a:t>salescdmfolder</a:t>
            </a:r>
          </a:p>
        </p:txBody>
      </p:sp>
    </p:spTree>
    <p:extLst>
      <p:ext uri="{BB962C8B-B14F-4D97-AF65-F5344CB8AC3E}">
        <p14:creationId xmlns:p14="http://schemas.microsoft.com/office/powerpoint/2010/main" val="17914250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36E1431-5C80-4992-8EF1-9C6A40693921}"/>
              </a:ext>
            </a:extLst>
          </p:cNvPr>
          <p:cNvGrpSpPr/>
          <p:nvPr/>
        </p:nvGrpSpPr>
        <p:grpSpPr>
          <a:xfrm>
            <a:off x="341615" y="1"/>
            <a:ext cx="11469385" cy="6858000"/>
            <a:chOff x="341615" y="1"/>
            <a:chExt cx="11469385" cy="6858000"/>
          </a:xfrm>
        </p:grpSpPr>
        <p:grpSp>
          <p:nvGrpSpPr>
            <p:cNvPr id="12" name="Group 11">
              <a:extLst>
                <a:ext uri="{FF2B5EF4-FFF2-40B4-BE49-F238E27FC236}">
                  <a16:creationId xmlns:a16="http://schemas.microsoft.com/office/drawing/2014/main" id="{0448D088-651D-4966-9F70-8494B38417BA}"/>
                </a:ext>
              </a:extLst>
            </p:cNvPr>
            <p:cNvGrpSpPr/>
            <p:nvPr/>
          </p:nvGrpSpPr>
          <p:grpSpPr>
            <a:xfrm>
              <a:off x="341615" y="1"/>
              <a:ext cx="11469385" cy="6858000"/>
              <a:chOff x="1257299" y="1118436"/>
              <a:chExt cx="9344026" cy="5587164"/>
            </a:xfrm>
          </p:grpSpPr>
          <p:grpSp>
            <p:nvGrpSpPr>
              <p:cNvPr id="13" name="Group 12">
                <a:extLst>
                  <a:ext uri="{FF2B5EF4-FFF2-40B4-BE49-F238E27FC236}">
                    <a16:creationId xmlns:a16="http://schemas.microsoft.com/office/drawing/2014/main" id="{E3EBF207-3D7B-4623-BD5B-8E8AB41D7B18}"/>
                  </a:ext>
                </a:extLst>
              </p:cNvPr>
              <p:cNvGrpSpPr/>
              <p:nvPr/>
            </p:nvGrpSpPr>
            <p:grpSpPr>
              <a:xfrm>
                <a:off x="1257299" y="1118436"/>
                <a:ext cx="9344026" cy="5587164"/>
                <a:chOff x="189843" y="4011"/>
                <a:chExt cx="11812314" cy="6858000"/>
              </a:xfrm>
            </p:grpSpPr>
            <p:pic>
              <p:nvPicPr>
                <p:cNvPr id="15" name="Picture 14">
                  <a:extLst>
                    <a:ext uri="{FF2B5EF4-FFF2-40B4-BE49-F238E27FC236}">
                      <a16:creationId xmlns:a16="http://schemas.microsoft.com/office/drawing/2014/main" id="{3F2C9025-CE9D-48A2-8D6E-8C8DE44F6CB4}"/>
                    </a:ext>
                  </a:extLst>
                </p:cNvPr>
                <p:cNvPicPr>
                  <a:picLocks noChangeAspect="1"/>
                </p:cNvPicPr>
                <p:nvPr/>
              </p:nvPicPr>
              <p:blipFill>
                <a:blip r:embed="rId2"/>
                <a:stretch>
                  <a:fillRect/>
                </a:stretch>
              </p:blipFill>
              <p:spPr>
                <a:xfrm>
                  <a:off x="189843" y="4011"/>
                  <a:ext cx="11812314" cy="685800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5D6693E3-0FDD-44F4-8EFE-2BD69111DA9C}"/>
                    </a:ext>
                  </a:extLst>
                </p:cNvPr>
                <p:cNvSpPr/>
                <p:nvPr/>
              </p:nvSpPr>
              <p:spPr>
                <a:xfrm>
                  <a:off x="5081337" y="4001632"/>
                  <a:ext cx="5701340" cy="878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C94F644-3B20-49E9-9AC8-6779552D2801}"/>
                    </a:ext>
                  </a:extLst>
                </p:cNvPr>
                <p:cNvPicPr>
                  <a:picLocks noChangeAspect="1"/>
                </p:cNvPicPr>
                <p:nvPr/>
              </p:nvPicPr>
              <p:blipFill rotWithShape="1">
                <a:blip r:embed="rId3"/>
                <a:srcRect l="1640" r="-1"/>
                <a:stretch/>
              </p:blipFill>
              <p:spPr>
                <a:xfrm>
                  <a:off x="5076599" y="4009849"/>
                  <a:ext cx="3760371" cy="852276"/>
                </a:xfrm>
                <a:prstGeom prst="rect">
                  <a:avLst/>
                </a:prstGeom>
              </p:spPr>
            </p:pic>
          </p:grpSp>
          <p:pic>
            <p:nvPicPr>
              <p:cNvPr id="14" name="Picture 13">
                <a:extLst>
                  <a:ext uri="{FF2B5EF4-FFF2-40B4-BE49-F238E27FC236}">
                    <a16:creationId xmlns:a16="http://schemas.microsoft.com/office/drawing/2014/main" id="{79E0FB82-FE8E-4287-BD75-B29742D3168B}"/>
                  </a:ext>
                </a:extLst>
              </p:cNvPr>
              <p:cNvPicPr>
                <a:picLocks noChangeAspect="1"/>
              </p:cNvPicPr>
              <p:nvPr/>
            </p:nvPicPr>
            <p:blipFill>
              <a:blip r:embed="rId4"/>
              <a:stretch>
                <a:fillRect/>
              </a:stretch>
            </p:blipFill>
            <p:spPr>
              <a:xfrm>
                <a:off x="3389244" y="2588468"/>
                <a:ext cx="6829840" cy="3321313"/>
              </a:xfrm>
              <a:prstGeom prst="rect">
                <a:avLst/>
              </a:prstGeom>
            </p:spPr>
          </p:pic>
        </p:grpSp>
        <p:sp>
          <p:nvSpPr>
            <p:cNvPr id="19" name="Rectangle: Rounded Corners 18">
              <a:extLst>
                <a:ext uri="{FF2B5EF4-FFF2-40B4-BE49-F238E27FC236}">
                  <a16:creationId xmlns:a16="http://schemas.microsoft.com/office/drawing/2014/main" id="{2F0724B7-F365-4E13-8692-9FAE83FE6A5B}"/>
                </a:ext>
              </a:extLst>
            </p:cNvPr>
            <p:cNvSpPr/>
            <p:nvPr/>
          </p:nvSpPr>
          <p:spPr bwMode="auto">
            <a:xfrm>
              <a:off x="926195" y="404349"/>
              <a:ext cx="1838967" cy="184666"/>
            </a:xfrm>
            <a:prstGeom prst="roundRect">
              <a:avLst/>
            </a:prstGeom>
            <a:solidFill>
              <a:srgbClr val="F4F4F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TextBox 17">
            <a:extLst>
              <a:ext uri="{FF2B5EF4-FFF2-40B4-BE49-F238E27FC236}">
                <a16:creationId xmlns:a16="http://schemas.microsoft.com/office/drawing/2014/main" id="{B13822B9-2484-43F8-88DA-880513D1D6EB}"/>
              </a:ext>
            </a:extLst>
          </p:cNvPr>
          <p:cNvSpPr txBox="1"/>
          <p:nvPr/>
        </p:nvSpPr>
        <p:spPr>
          <a:xfrm>
            <a:off x="926195" y="407608"/>
            <a:ext cx="1657993" cy="184666"/>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rPr>
              <a:t>MDWSalesPipeline</a:t>
            </a:r>
          </a:p>
        </p:txBody>
      </p:sp>
    </p:spTree>
    <p:extLst>
      <p:ext uri="{BB962C8B-B14F-4D97-AF65-F5344CB8AC3E}">
        <p14:creationId xmlns:p14="http://schemas.microsoft.com/office/powerpoint/2010/main" val="7768120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92190A-903F-490B-A7D4-57F02A328365}"/>
              </a:ext>
            </a:extLst>
          </p:cNvPr>
          <p:cNvPicPr>
            <a:picLocks noChangeAspect="1"/>
          </p:cNvPicPr>
          <p:nvPr/>
        </p:nvPicPr>
        <p:blipFill>
          <a:blip r:embed="rId2"/>
          <a:stretch>
            <a:fillRect/>
          </a:stretch>
        </p:blipFill>
        <p:spPr>
          <a:xfrm>
            <a:off x="7099" y="142851"/>
            <a:ext cx="12177802" cy="6572298"/>
          </a:xfrm>
          <a:prstGeom prst="rect">
            <a:avLst/>
          </a:prstGeom>
        </p:spPr>
      </p:pic>
    </p:spTree>
    <p:extLst>
      <p:ext uri="{BB962C8B-B14F-4D97-AF65-F5344CB8AC3E}">
        <p14:creationId xmlns:p14="http://schemas.microsoft.com/office/powerpoint/2010/main" val="39485403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5B8834-2EAD-4F15-ACFD-E9B7A979E570}"/>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18978207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95E3AF-3728-4363-8982-97F2468B90AB}"/>
              </a:ext>
            </a:extLst>
          </p:cNvPr>
          <p:cNvPicPr>
            <a:picLocks noChangeAspect="1"/>
          </p:cNvPicPr>
          <p:nvPr/>
        </p:nvPicPr>
        <p:blipFill>
          <a:blip r:embed="rId2"/>
          <a:stretch>
            <a:fillRect/>
          </a:stretch>
        </p:blipFill>
        <p:spPr>
          <a:xfrm>
            <a:off x="0" y="133350"/>
            <a:ext cx="12192000" cy="6591300"/>
          </a:xfrm>
          <a:prstGeom prst="rect">
            <a:avLst/>
          </a:prstGeom>
        </p:spPr>
      </p:pic>
    </p:spTree>
    <p:extLst>
      <p:ext uri="{BB962C8B-B14F-4D97-AF65-F5344CB8AC3E}">
        <p14:creationId xmlns:p14="http://schemas.microsoft.com/office/powerpoint/2010/main" val="1048164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A4EE99-C7AA-7A45-AF3E-39639868DD50}"/>
              </a:ext>
            </a:extLst>
          </p:cNvPr>
          <p:cNvSpPr/>
          <p:nvPr/>
        </p:nvSpPr>
        <p:spPr bwMode="auto">
          <a:xfrm>
            <a:off x="6205456" y="1363894"/>
            <a:ext cx="5419712" cy="2377103"/>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82854" numCol="1" spcCol="0" rtlCol="0" fromWordArt="0" anchor="t" anchorCtr="0" forceAA="0" compatLnSpc="1">
            <a:prstTxWarp prst="textNoShape">
              <a:avLst/>
            </a:prstTxWarp>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Requires a team of specialists</a:t>
            </a:r>
          </a:p>
          <a:p>
            <a:pPr marL="0" marR="0" lvl="0" indent="0" algn="l" defTabSz="89575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Creating E2E BI solutions requires multiple BI tools. This requires specific knowledge of each of the tools and complex integration to build and maintain an E2E BI solution.</a:t>
            </a:r>
          </a:p>
        </p:txBody>
      </p:sp>
      <p:sp>
        <p:nvSpPr>
          <p:cNvPr id="34" name="Rectangle 33">
            <a:extLst>
              <a:ext uri="{FF2B5EF4-FFF2-40B4-BE49-F238E27FC236}">
                <a16:creationId xmlns:a16="http://schemas.microsoft.com/office/drawing/2014/main" id="{1B4879FE-5843-994D-865E-28B8622A8289}"/>
              </a:ext>
            </a:extLst>
          </p:cNvPr>
          <p:cNvSpPr/>
          <p:nvPr/>
        </p:nvSpPr>
        <p:spPr bwMode="auto">
          <a:xfrm>
            <a:off x="352981" y="1363894"/>
            <a:ext cx="5419712" cy="2377103"/>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82854" numCol="1" spcCol="0" rtlCol="0" fromWordArt="0" anchor="t" anchorCtr="0" forceAA="0" compatLnSpc="1">
            <a:prstTxWarp prst="textNoShape">
              <a:avLst/>
            </a:prstTxWarp>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Fragmented, incomplete data</a:t>
            </a:r>
            <a:endParaRPr kumimoji="0" lang="he-IL" sz="2000" b="1"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Pulling together data from traditional and cloud data sources and figuring out how to enrich it is extremely difficult</a:t>
            </a:r>
            <a:r>
              <a:rPr kumimoji="0" lang="en-US" sz="2000" b="0" i="0" u="none" strike="noStrike" kern="1200" cap="none" spc="0" normalizeH="0" baseline="0" noProof="0" dirty="0">
                <a:ln>
                  <a:noFill/>
                </a:ln>
                <a:solidFill>
                  <a:prstClr val="black"/>
                </a:solidFill>
                <a:effectLst/>
                <a:uLnTx/>
                <a:uFillTx/>
                <a:latin typeface="Segoe UI"/>
                <a:ea typeface="+mn-ea"/>
                <a:cs typeface="Segoe UI"/>
              </a:rPr>
              <a:t>.</a:t>
            </a:r>
            <a:endParaRPr kumimoji="0" lang="en-US" sz="2000" b="1"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r" defTabSz="932293" rtl="1"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6CB0A4F-BE00-2540-A9B5-9786A2E15930}"/>
              </a:ext>
            </a:extLst>
          </p:cNvPr>
          <p:cNvSpPr/>
          <p:nvPr/>
        </p:nvSpPr>
        <p:spPr bwMode="auto">
          <a:xfrm>
            <a:off x="6202027" y="3991633"/>
            <a:ext cx="5419712" cy="2377103"/>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82854" numCol="1" spcCol="0" rtlCol="0" fromWordArt="0" anchor="t" anchorCtr="0" forceAA="0" compatLnSpc="1">
            <a:prstTxWarp prst="textNoShape">
              <a:avLst/>
            </a:prstTxWarp>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Complex system integration</a:t>
            </a:r>
          </a:p>
          <a:p>
            <a:pPr marL="0" marR="0" lvl="0" indent="0" algn="l" defTabSz="89575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Traditional BI solutions span multiple applications and services. Sharing data across systems requires each system to understand the location, structure and meaning of the data.</a:t>
            </a:r>
          </a:p>
        </p:txBody>
      </p:sp>
      <p:sp>
        <p:nvSpPr>
          <p:cNvPr id="42" name="Rectangle 41">
            <a:extLst>
              <a:ext uri="{FF2B5EF4-FFF2-40B4-BE49-F238E27FC236}">
                <a16:creationId xmlns:a16="http://schemas.microsoft.com/office/drawing/2014/main" id="{1F29DC06-5EA6-C649-8C35-912D78BD1B67}"/>
              </a:ext>
            </a:extLst>
          </p:cNvPr>
          <p:cNvSpPr/>
          <p:nvPr/>
        </p:nvSpPr>
        <p:spPr bwMode="auto">
          <a:xfrm>
            <a:off x="352981" y="3991633"/>
            <a:ext cx="5419712" cy="2377103"/>
          </a:xfrm>
          <a:prstGeom prst="rect">
            <a:avLst/>
          </a:prstGeom>
          <a:solidFill>
            <a:schemeClr val="bg1"/>
          </a:solid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82854" numCol="1" spcCol="0" rtlCol="0" fromWordArt="0" anchor="t" anchorCtr="0" forceAA="0" compatLnSpc="1">
            <a:prstTxWarp prst="textNoShape">
              <a:avLst/>
            </a:prstTxWarp>
            <a:noAutofit/>
          </a:bodyPr>
          <a:lstStyle/>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Business data has no structural or semantic consistency </a:t>
            </a:r>
          </a:p>
          <a:p>
            <a:pPr marL="0" marR="0" lvl="0" indent="0" algn="l" defTabSz="89575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endParaRPr>
          </a:p>
          <a:p>
            <a:pPr marL="0" marR="0" lvl="0" indent="0" algn="l" defTabSz="89575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bold" panose="020B0702040204020203" pitchFamily="34" charset="0"/>
              </a:rPr>
              <a:t>Different applications, departments, and analysts define data in different ways, which makes data exploration, and reuse of data and apps extremely challenging.</a:t>
            </a:r>
          </a:p>
        </p:txBody>
      </p:sp>
      <p:sp>
        <p:nvSpPr>
          <p:cNvPr id="4" name="Title 3">
            <a:extLst>
              <a:ext uri="{FF2B5EF4-FFF2-40B4-BE49-F238E27FC236}">
                <a16:creationId xmlns:a16="http://schemas.microsoft.com/office/drawing/2014/main" id="{579BCF57-BD35-47AC-A87B-4EBD7581F414}"/>
              </a:ext>
            </a:extLst>
          </p:cNvPr>
          <p:cNvSpPr>
            <a:spLocks noGrp="1"/>
          </p:cNvSpPr>
          <p:nvPr>
            <p:ph type="title"/>
          </p:nvPr>
        </p:nvSpPr>
        <p:spPr/>
        <p:txBody>
          <a:bodyPr/>
          <a:lstStyle/>
          <a:p>
            <a:r>
              <a:rPr lang="en-US"/>
              <a:t>Modern BI challenges</a:t>
            </a:r>
          </a:p>
        </p:txBody>
      </p:sp>
      <p:grpSp>
        <p:nvGrpSpPr>
          <p:cNvPr id="7" name="Group 6">
            <a:extLst>
              <a:ext uri="{FF2B5EF4-FFF2-40B4-BE49-F238E27FC236}">
                <a16:creationId xmlns:a16="http://schemas.microsoft.com/office/drawing/2014/main" id="{6E39F483-37B0-407F-B00F-87FC1C30FB20}"/>
              </a:ext>
            </a:extLst>
          </p:cNvPr>
          <p:cNvGrpSpPr/>
          <p:nvPr/>
        </p:nvGrpSpPr>
        <p:grpSpPr>
          <a:xfrm>
            <a:off x="5418913" y="1011542"/>
            <a:ext cx="570162" cy="570162"/>
            <a:chOff x="7719712" y="736575"/>
            <a:chExt cx="570243" cy="570243"/>
          </a:xfrm>
        </p:grpSpPr>
        <p:sp>
          <p:nvSpPr>
            <p:cNvPr id="8" name="Oval 7">
              <a:extLst>
                <a:ext uri="{FF2B5EF4-FFF2-40B4-BE49-F238E27FC236}">
                  <a16:creationId xmlns:a16="http://schemas.microsoft.com/office/drawing/2014/main" id="{4D697739-CA1D-46AF-BD21-F8610640B580}"/>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10" name="Graphic 9" descr="Checkmark">
              <a:extLst>
                <a:ext uri="{FF2B5EF4-FFF2-40B4-BE49-F238E27FC236}">
                  <a16:creationId xmlns:a16="http://schemas.microsoft.com/office/drawing/2014/main" id="{C2D3D423-B52B-4CFB-824C-047E35E567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grpSp>
        <p:nvGrpSpPr>
          <p:cNvPr id="11" name="Group 10">
            <a:extLst>
              <a:ext uri="{FF2B5EF4-FFF2-40B4-BE49-F238E27FC236}">
                <a16:creationId xmlns:a16="http://schemas.microsoft.com/office/drawing/2014/main" id="{60576664-C849-4543-B1D2-C996DAD579DA}"/>
              </a:ext>
            </a:extLst>
          </p:cNvPr>
          <p:cNvGrpSpPr/>
          <p:nvPr/>
        </p:nvGrpSpPr>
        <p:grpSpPr>
          <a:xfrm>
            <a:off x="11268859" y="1078814"/>
            <a:ext cx="570162" cy="570162"/>
            <a:chOff x="7719712" y="736575"/>
            <a:chExt cx="570243" cy="570243"/>
          </a:xfrm>
        </p:grpSpPr>
        <p:sp>
          <p:nvSpPr>
            <p:cNvPr id="12" name="Oval 11">
              <a:extLst>
                <a:ext uri="{FF2B5EF4-FFF2-40B4-BE49-F238E27FC236}">
                  <a16:creationId xmlns:a16="http://schemas.microsoft.com/office/drawing/2014/main" id="{612939B4-643E-463C-9688-F99441980BD9}"/>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13" name="Graphic 12" descr="Checkmark">
              <a:extLst>
                <a:ext uri="{FF2B5EF4-FFF2-40B4-BE49-F238E27FC236}">
                  <a16:creationId xmlns:a16="http://schemas.microsoft.com/office/drawing/2014/main" id="{48B52180-DC4B-4AD9-9EDF-7F3AB7B0A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grpSp>
        <p:nvGrpSpPr>
          <p:cNvPr id="14" name="Group 13">
            <a:extLst>
              <a:ext uri="{FF2B5EF4-FFF2-40B4-BE49-F238E27FC236}">
                <a16:creationId xmlns:a16="http://schemas.microsoft.com/office/drawing/2014/main" id="{49D2D5CB-0BEC-4245-A0D6-2EE75A478051}"/>
              </a:ext>
            </a:extLst>
          </p:cNvPr>
          <p:cNvGrpSpPr/>
          <p:nvPr/>
        </p:nvGrpSpPr>
        <p:grpSpPr>
          <a:xfrm>
            <a:off x="5487611" y="3808269"/>
            <a:ext cx="570162" cy="570162"/>
            <a:chOff x="7719712" y="736575"/>
            <a:chExt cx="570243" cy="570243"/>
          </a:xfrm>
        </p:grpSpPr>
        <p:sp>
          <p:nvSpPr>
            <p:cNvPr id="15" name="Oval 14">
              <a:extLst>
                <a:ext uri="{FF2B5EF4-FFF2-40B4-BE49-F238E27FC236}">
                  <a16:creationId xmlns:a16="http://schemas.microsoft.com/office/drawing/2014/main" id="{2C56BF41-77FB-4FE5-B1BD-0BC589F32D26}"/>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16" name="Graphic 15" descr="Checkmark">
              <a:extLst>
                <a:ext uri="{FF2B5EF4-FFF2-40B4-BE49-F238E27FC236}">
                  <a16:creationId xmlns:a16="http://schemas.microsoft.com/office/drawing/2014/main" id="{F356118A-84BD-430A-ABDF-98C0DDF869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grpSp>
        <p:nvGrpSpPr>
          <p:cNvPr id="17" name="Group 16">
            <a:extLst>
              <a:ext uri="{FF2B5EF4-FFF2-40B4-BE49-F238E27FC236}">
                <a16:creationId xmlns:a16="http://schemas.microsoft.com/office/drawing/2014/main" id="{93E0882E-CBBB-4371-A631-6AD0D202DA71}"/>
              </a:ext>
            </a:extLst>
          </p:cNvPr>
          <p:cNvGrpSpPr/>
          <p:nvPr/>
        </p:nvGrpSpPr>
        <p:grpSpPr>
          <a:xfrm>
            <a:off x="11268859" y="3767527"/>
            <a:ext cx="570162" cy="570162"/>
            <a:chOff x="7719712" y="736575"/>
            <a:chExt cx="570243" cy="570243"/>
          </a:xfrm>
        </p:grpSpPr>
        <p:sp>
          <p:nvSpPr>
            <p:cNvPr id="18" name="Oval 17">
              <a:extLst>
                <a:ext uri="{FF2B5EF4-FFF2-40B4-BE49-F238E27FC236}">
                  <a16:creationId xmlns:a16="http://schemas.microsoft.com/office/drawing/2014/main" id="{56085109-A4E2-4196-A40B-66E9B39E8F5D}"/>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19" name="Graphic 18" descr="Checkmark">
              <a:extLst>
                <a:ext uri="{FF2B5EF4-FFF2-40B4-BE49-F238E27FC236}">
                  <a16:creationId xmlns:a16="http://schemas.microsoft.com/office/drawing/2014/main" id="{5C2AB678-4CAA-44C7-B642-B501BEA612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spTree>
    <p:extLst>
      <p:ext uri="{BB962C8B-B14F-4D97-AF65-F5344CB8AC3E}">
        <p14:creationId xmlns:p14="http://schemas.microsoft.com/office/powerpoint/2010/main" val="2199545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58B0B-0E74-4CE9-A5D3-E7D9917E4003}"/>
              </a:ext>
            </a:extLst>
          </p:cNvPr>
          <p:cNvPicPr>
            <a:picLocks noChangeAspect="1"/>
          </p:cNvPicPr>
          <p:nvPr/>
        </p:nvPicPr>
        <p:blipFill>
          <a:blip r:embed="rId2"/>
          <a:stretch>
            <a:fillRect/>
          </a:stretch>
        </p:blipFill>
        <p:spPr>
          <a:xfrm>
            <a:off x="0" y="147637"/>
            <a:ext cx="12192000" cy="6562725"/>
          </a:xfrm>
          <a:prstGeom prst="rect">
            <a:avLst/>
          </a:prstGeom>
        </p:spPr>
      </p:pic>
    </p:spTree>
    <p:extLst>
      <p:ext uri="{BB962C8B-B14F-4D97-AF65-F5344CB8AC3E}">
        <p14:creationId xmlns:p14="http://schemas.microsoft.com/office/powerpoint/2010/main" val="42284922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0AA0D-9AF0-4C29-A159-FC677B3DA2DF}"/>
              </a:ext>
            </a:extLst>
          </p:cNvPr>
          <p:cNvPicPr>
            <a:picLocks noChangeAspect="1"/>
          </p:cNvPicPr>
          <p:nvPr/>
        </p:nvPicPr>
        <p:blipFill>
          <a:blip r:embed="rId2"/>
          <a:stretch>
            <a:fillRect/>
          </a:stretch>
        </p:blipFill>
        <p:spPr>
          <a:xfrm>
            <a:off x="2336" y="138088"/>
            <a:ext cx="12187327" cy="6581823"/>
          </a:xfrm>
          <a:prstGeom prst="rect">
            <a:avLst/>
          </a:prstGeom>
        </p:spPr>
      </p:pic>
    </p:spTree>
    <p:extLst>
      <p:ext uri="{BB962C8B-B14F-4D97-AF65-F5344CB8AC3E}">
        <p14:creationId xmlns:p14="http://schemas.microsoft.com/office/powerpoint/2010/main" val="25250704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763141-2935-4D03-A9B8-79D6FD7612E3}"/>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25447390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7CB23-4D28-4554-87E2-BEE60208AE34}"/>
              </a:ext>
            </a:extLst>
          </p:cNvPr>
          <p:cNvPicPr>
            <a:picLocks noChangeAspect="1"/>
          </p:cNvPicPr>
          <p:nvPr/>
        </p:nvPicPr>
        <p:blipFill>
          <a:blip r:embed="rId2"/>
          <a:stretch>
            <a:fillRect/>
          </a:stretch>
        </p:blipFill>
        <p:spPr>
          <a:xfrm>
            <a:off x="4718" y="142851"/>
            <a:ext cx="12182564" cy="6572298"/>
          </a:xfrm>
          <a:prstGeom prst="rect">
            <a:avLst/>
          </a:prstGeom>
        </p:spPr>
      </p:pic>
    </p:spTree>
    <p:extLst>
      <p:ext uri="{BB962C8B-B14F-4D97-AF65-F5344CB8AC3E}">
        <p14:creationId xmlns:p14="http://schemas.microsoft.com/office/powerpoint/2010/main" val="11326412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909E52-03CD-40B8-9696-2264A35F9B36}"/>
              </a:ext>
            </a:extLst>
          </p:cNvPr>
          <p:cNvPicPr>
            <a:picLocks noChangeAspect="1"/>
          </p:cNvPicPr>
          <p:nvPr/>
        </p:nvPicPr>
        <p:blipFill>
          <a:blip r:embed="rId2"/>
          <a:stretch>
            <a:fillRect/>
          </a:stretch>
        </p:blipFill>
        <p:spPr>
          <a:xfrm>
            <a:off x="4718" y="145232"/>
            <a:ext cx="12182564" cy="6567536"/>
          </a:xfrm>
          <a:prstGeom prst="rect">
            <a:avLst/>
          </a:prstGeom>
        </p:spPr>
      </p:pic>
    </p:spTree>
    <p:extLst>
      <p:ext uri="{BB962C8B-B14F-4D97-AF65-F5344CB8AC3E}">
        <p14:creationId xmlns:p14="http://schemas.microsoft.com/office/powerpoint/2010/main" val="22587327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8469-EDF5-4A4F-A587-626AD15FC6C4}"/>
              </a:ext>
            </a:extLst>
          </p:cNvPr>
          <p:cNvSpPr>
            <a:spLocks noGrp="1"/>
          </p:cNvSpPr>
          <p:nvPr>
            <p:ph type="title"/>
          </p:nvPr>
        </p:nvSpPr>
        <p:spPr/>
        <p:txBody>
          <a:bodyPr/>
          <a:lstStyle/>
          <a:p>
            <a:r>
              <a:rPr lang="en-US" dirty="0"/>
              <a:t>Resources</a:t>
            </a:r>
          </a:p>
        </p:txBody>
      </p:sp>
      <p:sp>
        <p:nvSpPr>
          <p:cNvPr id="7" name="Rectangle 6">
            <a:extLst>
              <a:ext uri="{FF2B5EF4-FFF2-40B4-BE49-F238E27FC236}">
                <a16:creationId xmlns:a16="http://schemas.microsoft.com/office/drawing/2014/main" id="{F6754B3A-AD54-4A55-8A16-9ED553839CC7}"/>
              </a:ext>
            </a:extLst>
          </p:cNvPr>
          <p:cNvSpPr/>
          <p:nvPr/>
        </p:nvSpPr>
        <p:spPr>
          <a:xfrm>
            <a:off x="491764" y="1419415"/>
            <a:ext cx="10747527" cy="5315914"/>
          </a:xfrm>
          <a:prstGeom prst="rect">
            <a:avLst/>
          </a:prstGeom>
        </p:spPr>
        <p:txBody>
          <a:bodyPr wrap="square" lIns="0" tIns="0" rIns="0" bIns="0">
            <a:noAutofit/>
          </a:bodyPr>
          <a:lstStyle/>
          <a:p>
            <a:pPr marL="0" marR="0" lvl="1" indent="0" algn="l" defTabSz="914400" rtl="0" eaLnBrk="1" fontAlgn="auto" latinLnBrk="0" hangingPunct="1">
              <a:lnSpc>
                <a:spcPct val="100000"/>
              </a:lnSpc>
              <a:spcBef>
                <a:spcPts val="600"/>
              </a:spcBef>
              <a:spcAft>
                <a:spcPts val="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Documentation</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3"/>
              </a:rPr>
              <a:t>https://docs.microsoft.com/en-us/power-bi/</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Guided Learning</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4"/>
              </a:rPr>
              <a:t>https://docs.microsoft.com/en-us/power-bi/guided-learning/</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Webinars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5"/>
              </a:rPr>
              <a:t>https://docs.microsoft.com/en-us/power-bi/webinars</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Whitepapers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6"/>
              </a:rPr>
              <a:t>https://docs.microsoft.com/en-us/power-bi/whitepapers</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Blogs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7"/>
              </a:rPr>
              <a:t>https://powerbi.microsoft.com/en-us/blog/</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8" name="Straight Connector 7">
            <a:extLst>
              <a:ext uri="{FF2B5EF4-FFF2-40B4-BE49-F238E27FC236}">
                <a16:creationId xmlns:a16="http://schemas.microsoft.com/office/drawing/2014/main" id="{43436FBF-05BF-40AA-B62C-59E2EC9E684B}"/>
              </a:ext>
            </a:extLst>
          </p:cNvPr>
          <p:cNvCxnSpPr>
            <a:cxnSpLocks/>
          </p:cNvCxnSpPr>
          <p:nvPr/>
        </p:nvCxnSpPr>
        <p:spPr>
          <a:xfrm>
            <a:off x="523697" y="5269592"/>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7C6472-EC69-4A9E-BE3A-E4F6C6504958}"/>
              </a:ext>
            </a:extLst>
          </p:cNvPr>
          <p:cNvCxnSpPr>
            <a:cxnSpLocks/>
          </p:cNvCxnSpPr>
          <p:nvPr/>
        </p:nvCxnSpPr>
        <p:spPr>
          <a:xfrm>
            <a:off x="523697" y="4278816"/>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C22E81-D743-4815-9875-65AC536AB903}"/>
              </a:ext>
            </a:extLst>
          </p:cNvPr>
          <p:cNvCxnSpPr>
            <a:cxnSpLocks/>
          </p:cNvCxnSpPr>
          <p:nvPr/>
        </p:nvCxnSpPr>
        <p:spPr>
          <a:xfrm>
            <a:off x="523697" y="2244710"/>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AC732C-72CB-4F65-BB60-D582FEDB7BA0}"/>
              </a:ext>
            </a:extLst>
          </p:cNvPr>
          <p:cNvCxnSpPr>
            <a:cxnSpLocks/>
          </p:cNvCxnSpPr>
          <p:nvPr/>
        </p:nvCxnSpPr>
        <p:spPr>
          <a:xfrm>
            <a:off x="523697" y="3249023"/>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195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5" y="38964"/>
            <a:ext cx="11655840" cy="899537"/>
          </a:xfrm>
        </p:spPr>
        <p:txBody>
          <a:bodyPr>
            <a:normAutofit/>
          </a:bodyPr>
          <a:lstStyle/>
          <a:p>
            <a:r>
              <a:rPr lang="en-US" dirty="0"/>
              <a:t>Self-service data prep in Power BI</a:t>
            </a:r>
          </a:p>
        </p:txBody>
      </p:sp>
      <p:sp>
        <p:nvSpPr>
          <p:cNvPr id="7" name="Rectangle 6">
            <a:extLst>
              <a:ext uri="{FF2B5EF4-FFF2-40B4-BE49-F238E27FC236}">
                <a16:creationId xmlns:a16="http://schemas.microsoft.com/office/drawing/2014/main" id="{CCFABD4F-9921-4951-A254-093C629B8417}"/>
              </a:ext>
            </a:extLst>
          </p:cNvPr>
          <p:cNvSpPr/>
          <p:nvPr/>
        </p:nvSpPr>
        <p:spPr>
          <a:xfrm>
            <a:off x="269239" y="938500"/>
            <a:ext cx="11055906" cy="14482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Power BI introduces dataflows to help organizations unify data from disparate sources and prepare it for modeling. Dataflows are used to ingest, transform, integrate, and enrich big data by defining data source connections, ETL logic, refresh schedules, and more. In addition, the new model-driven calculation engine that's part of dataflows makes the process of data preparation more manageable, more deterministic, and less cumbersome for data analysts and report creators alike.</a:t>
            </a:r>
          </a:p>
        </p:txBody>
      </p:sp>
      <p:pic>
        <p:nvPicPr>
          <p:cNvPr id="9" name="Picture 8">
            <a:extLst>
              <a:ext uri="{FF2B5EF4-FFF2-40B4-BE49-F238E27FC236}">
                <a16:creationId xmlns:a16="http://schemas.microsoft.com/office/drawing/2014/main" id="{17DAAFA8-71DD-47BC-A9A1-60F8B4D06DD0}"/>
              </a:ext>
            </a:extLst>
          </p:cNvPr>
          <p:cNvPicPr>
            <a:picLocks noChangeAspect="1"/>
          </p:cNvPicPr>
          <p:nvPr/>
        </p:nvPicPr>
        <p:blipFill>
          <a:blip r:embed="rId3"/>
          <a:stretch>
            <a:fillRect/>
          </a:stretch>
        </p:blipFill>
        <p:spPr>
          <a:xfrm>
            <a:off x="4394972" y="2429779"/>
            <a:ext cx="7544909" cy="4427735"/>
          </a:xfrm>
          <a:prstGeom prst="rect">
            <a:avLst/>
          </a:prstGeom>
        </p:spPr>
      </p:pic>
      <p:sp>
        <p:nvSpPr>
          <p:cNvPr id="10" name="Rectangle 9">
            <a:extLst>
              <a:ext uri="{FF2B5EF4-FFF2-40B4-BE49-F238E27FC236}">
                <a16:creationId xmlns:a16="http://schemas.microsoft.com/office/drawing/2014/main" id="{7E4AD3BD-41FD-47AA-89F1-0F987298F794}"/>
              </a:ext>
            </a:extLst>
          </p:cNvPr>
          <p:cNvSpPr/>
          <p:nvPr/>
        </p:nvSpPr>
        <p:spPr>
          <a:xfrm>
            <a:off x="339272" y="2532576"/>
            <a:ext cx="4026131" cy="33516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Data is stored as entities in the Common Data Model in Azure Data Lake Storage Gen2. Dataflows are created and managed in app workspaces by using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Dataflows are designed to use the Common Data Model, a standardized, modular, extensible collection of data schemas published by Microsoft that are designed to make it easier for you to build, use, and analyze data. </a:t>
            </a:r>
          </a:p>
        </p:txBody>
      </p:sp>
    </p:spTree>
    <p:extLst>
      <p:ext uri="{BB962C8B-B14F-4D97-AF65-F5344CB8AC3E}">
        <p14:creationId xmlns:p14="http://schemas.microsoft.com/office/powerpoint/2010/main" val="24889606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B2E6-E597-499F-B439-41792E7131C1}"/>
              </a:ext>
            </a:extLst>
          </p:cNvPr>
          <p:cNvSpPr>
            <a:spLocks noGrp="1"/>
          </p:cNvSpPr>
          <p:nvPr>
            <p:ph type="title"/>
          </p:nvPr>
        </p:nvSpPr>
        <p:spPr/>
        <p:txBody>
          <a:bodyPr/>
          <a:lstStyle/>
          <a:p>
            <a:r>
              <a:rPr lang="en-US" dirty="0"/>
              <a:t>How dataflows work</a:t>
            </a:r>
          </a:p>
        </p:txBody>
      </p:sp>
      <p:sp>
        <p:nvSpPr>
          <p:cNvPr id="3" name="Text Placeholder 2">
            <a:extLst>
              <a:ext uri="{FF2B5EF4-FFF2-40B4-BE49-F238E27FC236}">
                <a16:creationId xmlns:a16="http://schemas.microsoft.com/office/drawing/2014/main" id="{D36F9A4F-3532-4024-A459-F15AA1940600}"/>
              </a:ext>
            </a:extLst>
          </p:cNvPr>
          <p:cNvSpPr>
            <a:spLocks noGrp="1"/>
          </p:cNvSpPr>
          <p:nvPr>
            <p:ph type="body" sz="quarter" idx="10"/>
          </p:nvPr>
        </p:nvSpPr>
        <p:spPr>
          <a:xfrm>
            <a:off x="269240" y="1189495"/>
            <a:ext cx="7246100" cy="1870703"/>
          </a:xfrm>
        </p:spPr>
        <p:txBody>
          <a:bodyPr/>
          <a:lstStyle/>
          <a:p>
            <a:pPr marL="560241" indent="-560241">
              <a:buFont typeface="Arial" panose="020B0604020202020204" pitchFamily="34" charset="0"/>
              <a:buChar char="•"/>
            </a:pPr>
            <a:r>
              <a:rPr lang="en-US" sz="1961" dirty="0"/>
              <a:t>Organizations can map their data to standard entities in the </a:t>
            </a:r>
            <a:r>
              <a:rPr lang="en-US" sz="1961" b="1" dirty="0"/>
              <a:t>Common Data Model </a:t>
            </a:r>
            <a:r>
              <a:rPr lang="en-US" sz="1961" dirty="0"/>
              <a:t>or create their own custom entities. </a:t>
            </a:r>
          </a:p>
          <a:p>
            <a:pPr marL="560241" indent="-560241">
              <a:buFont typeface="Arial" panose="020B0604020202020204" pitchFamily="34" charset="0"/>
              <a:buChar char="•"/>
            </a:pPr>
            <a:r>
              <a:rPr lang="en-US" sz="1961" dirty="0"/>
              <a:t>Using the extensive collection of Microsoft data connectors, organizations can connect their own data sources to dataflows, using Power Query to map the data from its origin and bring it into Power BI</a:t>
            </a:r>
          </a:p>
        </p:txBody>
      </p:sp>
      <p:pic>
        <p:nvPicPr>
          <p:cNvPr id="4" name="Picture 3">
            <a:extLst>
              <a:ext uri="{FF2B5EF4-FFF2-40B4-BE49-F238E27FC236}">
                <a16:creationId xmlns:a16="http://schemas.microsoft.com/office/drawing/2014/main" id="{B8FE78B0-C842-4494-8452-28F25CA5240A}"/>
              </a:ext>
            </a:extLst>
          </p:cNvPr>
          <p:cNvPicPr>
            <a:picLocks noChangeAspect="1"/>
          </p:cNvPicPr>
          <p:nvPr/>
        </p:nvPicPr>
        <p:blipFill>
          <a:blip r:embed="rId3"/>
          <a:stretch>
            <a:fillRect/>
          </a:stretch>
        </p:blipFill>
        <p:spPr>
          <a:xfrm>
            <a:off x="7515340" y="845669"/>
            <a:ext cx="4258017" cy="4629857"/>
          </a:xfrm>
          <a:prstGeom prst="rect">
            <a:avLst/>
          </a:prstGeom>
        </p:spPr>
      </p:pic>
      <p:pic>
        <p:nvPicPr>
          <p:cNvPr id="5" name="Picture 4">
            <a:extLst>
              <a:ext uri="{FF2B5EF4-FFF2-40B4-BE49-F238E27FC236}">
                <a16:creationId xmlns:a16="http://schemas.microsoft.com/office/drawing/2014/main" id="{03F148FE-577F-4F13-B647-E1A5C66742F0}"/>
              </a:ext>
            </a:extLst>
          </p:cNvPr>
          <p:cNvPicPr>
            <a:picLocks noChangeAspect="1"/>
          </p:cNvPicPr>
          <p:nvPr/>
        </p:nvPicPr>
        <p:blipFill>
          <a:blip r:embed="rId4"/>
          <a:stretch>
            <a:fillRect/>
          </a:stretch>
        </p:blipFill>
        <p:spPr>
          <a:xfrm>
            <a:off x="577385" y="3404099"/>
            <a:ext cx="6937955" cy="3249151"/>
          </a:xfrm>
          <a:prstGeom prst="rect">
            <a:avLst/>
          </a:prstGeom>
        </p:spPr>
      </p:pic>
    </p:spTree>
    <p:extLst>
      <p:ext uri="{BB962C8B-B14F-4D97-AF65-F5344CB8AC3E}">
        <p14:creationId xmlns:p14="http://schemas.microsoft.com/office/powerpoint/2010/main" val="11264544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144656" y="1934959"/>
            <a:ext cx="4159930" cy="3785652"/>
          </a:xfrm>
        </p:spPr>
        <p:txBody>
          <a:bodyPr/>
          <a:lstStyle/>
          <a:p>
            <a:r>
              <a:rPr lang="en-US" sz="1600" dirty="0">
                <a:latin typeface="+mn-lt"/>
              </a:rPr>
              <a:t>The </a:t>
            </a:r>
            <a:r>
              <a:rPr lang="en-US" sz="1600" b="1" dirty="0">
                <a:latin typeface="+mn-lt"/>
              </a:rPr>
              <a:t>Common Data Model (CDM) </a:t>
            </a:r>
            <a:r>
              <a:rPr lang="en-US" sz="1600" dirty="0">
                <a:latin typeface="+mn-lt"/>
              </a:rPr>
              <a:t>provides modular, and extensible business entities (Account, Lead, Opportunity, etc.)  </a:t>
            </a:r>
            <a:br>
              <a:rPr lang="en-US" sz="1600" dirty="0">
                <a:latin typeface="+mn-lt"/>
              </a:rPr>
            </a:br>
            <a:br>
              <a:rPr lang="en-US" sz="1600" dirty="0">
                <a:latin typeface="+mn-lt"/>
              </a:rPr>
            </a:br>
            <a:r>
              <a:rPr lang="en-US" sz="1600" dirty="0">
                <a:latin typeface="+mn-lt"/>
              </a:rPr>
              <a:t>It </a:t>
            </a:r>
            <a:r>
              <a:rPr lang="en-US" sz="1600" b="1" dirty="0">
                <a:latin typeface="+mn-lt"/>
              </a:rPr>
              <a:t>unifies data in a well-known schema</a:t>
            </a:r>
            <a:r>
              <a:rPr lang="en-US" sz="1600" dirty="0">
                <a:latin typeface="+mn-lt"/>
              </a:rPr>
              <a:t> with semantic consistency across applications and deployments.  ​</a:t>
            </a:r>
            <a:br>
              <a:rPr lang="en-US" sz="1600" dirty="0">
                <a:latin typeface="+mn-lt"/>
              </a:rPr>
            </a:br>
            <a:br>
              <a:rPr lang="en-US" sz="1600" dirty="0">
                <a:latin typeface="+mn-lt"/>
              </a:rPr>
            </a:br>
            <a:r>
              <a:rPr lang="en-US" sz="1600" b="1" dirty="0">
                <a:latin typeface="+mn-lt"/>
              </a:rPr>
              <a:t>Customers, system integrators, and ISVs </a:t>
            </a:r>
            <a:r>
              <a:rPr lang="en-US" sz="1600" dirty="0">
                <a:latin typeface="+mn-lt"/>
              </a:rPr>
              <a:t>can develop turnkey business and intelligence applications, that </a:t>
            </a:r>
            <a:r>
              <a:rPr lang="en-US" sz="1600" b="1" dirty="0">
                <a:latin typeface="+mn-lt"/>
              </a:rPr>
              <a:t>share data </a:t>
            </a:r>
            <a:r>
              <a:rPr lang="en-US" sz="1600" dirty="0">
                <a:latin typeface="+mn-lt"/>
              </a:rPr>
              <a:t>based on these CDM entities. They can also extend entities to capture additional business-specific ideas.​</a:t>
            </a:r>
            <a:br>
              <a:rPr lang="en-US" sz="1600" dirty="0">
                <a:latin typeface="+mn-lt"/>
              </a:rPr>
            </a:br>
            <a:br>
              <a:rPr lang="en-US" sz="1600" dirty="0">
                <a:latin typeface="+mn-lt"/>
              </a:rPr>
            </a:br>
            <a:r>
              <a:rPr lang="en-US" sz="1600" dirty="0">
                <a:latin typeface="+mn-lt"/>
              </a:rPr>
              <a:t>aka.ms/</a:t>
            </a:r>
            <a:r>
              <a:rPr lang="en-US" sz="1600" dirty="0" err="1">
                <a:latin typeface="+mn-lt"/>
              </a:rPr>
              <a:t>cdmposter</a:t>
            </a:r>
            <a:endParaRPr lang="en-US" sz="1600" dirty="0">
              <a:latin typeface="+mn-lt"/>
            </a:endParaRPr>
          </a:p>
        </p:txBody>
      </p:sp>
      <p:sp>
        <p:nvSpPr>
          <p:cNvPr id="6" name="Title 7">
            <a:extLst>
              <a:ext uri="{FF2B5EF4-FFF2-40B4-BE49-F238E27FC236}">
                <a16:creationId xmlns:a16="http://schemas.microsoft.com/office/drawing/2014/main" id="{AE9E7EF9-6283-453F-A285-D1E7DF6E01EB}"/>
              </a:ext>
            </a:extLst>
          </p:cNvPr>
          <p:cNvSpPr txBox="1">
            <a:spLocks/>
          </p:cNvSpPr>
          <p:nvPr/>
        </p:nvSpPr>
        <p:spPr>
          <a:xfrm>
            <a:off x="584981" y="440918"/>
            <a:ext cx="3344659" cy="11079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Common Data Model (CDM)</a:t>
            </a:r>
            <a:endParaRPr kumimoji="0" lang="en-US" sz="36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3" name="Picture Placeholder 2">
            <a:extLst>
              <a:ext uri="{FF2B5EF4-FFF2-40B4-BE49-F238E27FC236}">
                <a16:creationId xmlns:a16="http://schemas.microsoft.com/office/drawing/2014/main" id="{2D53A11D-6DE4-4398-9C14-56D843DA0380}"/>
              </a:ext>
            </a:extLst>
          </p:cNvPr>
          <p:cNvSpPr>
            <a:spLocks noGrp="1"/>
          </p:cNvSpPr>
          <p:nvPr>
            <p:ph type="pic" sz="quarter" idx="11"/>
          </p:nvPr>
        </p:nvSpPr>
        <p:spPr/>
      </p:sp>
      <p:grpSp>
        <p:nvGrpSpPr>
          <p:cNvPr id="7" name="Group 6">
            <a:extLst>
              <a:ext uri="{FF2B5EF4-FFF2-40B4-BE49-F238E27FC236}">
                <a16:creationId xmlns:a16="http://schemas.microsoft.com/office/drawing/2014/main" id="{7A92763C-8A00-4073-841E-9F1321D7CE41}"/>
              </a:ext>
            </a:extLst>
          </p:cNvPr>
          <p:cNvGrpSpPr/>
          <p:nvPr/>
        </p:nvGrpSpPr>
        <p:grpSpPr>
          <a:xfrm>
            <a:off x="4308076" y="11381"/>
            <a:ext cx="7883925" cy="6857027"/>
            <a:chOff x="6482122" y="1233262"/>
            <a:chExt cx="7224076" cy="5624738"/>
          </a:xfrm>
        </p:grpSpPr>
        <p:pic>
          <p:nvPicPr>
            <p:cNvPr id="9" name="Picture 8">
              <a:extLst>
                <a:ext uri="{FF2B5EF4-FFF2-40B4-BE49-F238E27FC236}">
                  <a16:creationId xmlns:a16="http://schemas.microsoft.com/office/drawing/2014/main" id="{7AD7B6FB-FB7C-4337-9A2B-D3DD0982A5F8}"/>
                </a:ext>
              </a:extLst>
            </p:cNvPr>
            <p:cNvPicPr>
              <a:picLocks noChangeAspect="1"/>
            </p:cNvPicPr>
            <p:nvPr/>
          </p:nvPicPr>
          <p:blipFill rotWithShape="1">
            <a:blip r:embed="rId3"/>
            <a:srcRect l="8648" t="45109" r="9586" b="12045"/>
            <a:stretch/>
          </p:blipFill>
          <p:spPr>
            <a:xfrm>
              <a:off x="6482122" y="1233262"/>
              <a:ext cx="7224076" cy="5624738"/>
            </a:xfrm>
            <a:prstGeom prst="rect">
              <a:avLst/>
            </a:prstGeom>
          </p:spPr>
        </p:pic>
        <p:sp>
          <p:nvSpPr>
            <p:cNvPr id="10" name="Rectangle 9">
              <a:extLst>
                <a:ext uri="{FF2B5EF4-FFF2-40B4-BE49-F238E27FC236}">
                  <a16:creationId xmlns:a16="http://schemas.microsoft.com/office/drawing/2014/main" id="{14D637A4-CF71-4793-B2C9-F75AD371E5B1}"/>
                </a:ext>
              </a:extLst>
            </p:cNvPr>
            <p:cNvSpPr/>
            <p:nvPr/>
          </p:nvSpPr>
          <p:spPr>
            <a:xfrm>
              <a:off x="6506019" y="5446643"/>
              <a:ext cx="1386509" cy="1411357"/>
            </a:xfrm>
            <a:prstGeom prst="rect">
              <a:avLst/>
            </a:prstGeom>
            <a:solidFill>
              <a:srgbClr val="4F9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C7CA520D-12B3-410A-9A41-7AF148536378}"/>
                </a:ext>
              </a:extLst>
            </p:cNvPr>
            <p:cNvPicPr>
              <a:picLocks noChangeAspect="1"/>
            </p:cNvPicPr>
            <p:nvPr/>
          </p:nvPicPr>
          <p:blipFill rotWithShape="1">
            <a:blip r:embed="rId3"/>
            <a:srcRect l="23401" t="74937" r="73558" b="23139"/>
            <a:stretch/>
          </p:blipFill>
          <p:spPr>
            <a:xfrm>
              <a:off x="7779658" y="5372100"/>
              <a:ext cx="268634" cy="252638"/>
            </a:xfrm>
            <a:prstGeom prst="rect">
              <a:avLst/>
            </a:prstGeom>
          </p:spPr>
        </p:pic>
      </p:grpSp>
    </p:spTree>
    <p:extLst>
      <p:ext uri="{BB962C8B-B14F-4D97-AF65-F5344CB8AC3E}">
        <p14:creationId xmlns:p14="http://schemas.microsoft.com/office/powerpoint/2010/main" val="368463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B2E6-E597-499F-B439-41792E7131C1}"/>
              </a:ext>
            </a:extLst>
          </p:cNvPr>
          <p:cNvSpPr>
            <a:spLocks noGrp="1"/>
          </p:cNvSpPr>
          <p:nvPr>
            <p:ph type="title"/>
          </p:nvPr>
        </p:nvSpPr>
        <p:spPr>
          <a:xfrm>
            <a:off x="489284" y="0"/>
            <a:ext cx="10916653" cy="1325563"/>
          </a:xfrm>
        </p:spPr>
        <p:txBody>
          <a:bodyPr/>
          <a:lstStyle/>
          <a:p>
            <a:r>
              <a:rPr lang="en-US" dirty="0"/>
              <a:t>Dataflows and the Common Data Model (CDM)</a:t>
            </a:r>
          </a:p>
        </p:txBody>
      </p:sp>
      <p:sp>
        <p:nvSpPr>
          <p:cNvPr id="3" name="Text Placeholder 2">
            <a:extLst>
              <a:ext uri="{FF2B5EF4-FFF2-40B4-BE49-F238E27FC236}">
                <a16:creationId xmlns:a16="http://schemas.microsoft.com/office/drawing/2014/main" id="{D36F9A4F-3532-4024-A459-F15AA1940600}"/>
              </a:ext>
            </a:extLst>
          </p:cNvPr>
          <p:cNvSpPr>
            <a:spLocks noGrp="1"/>
          </p:cNvSpPr>
          <p:nvPr>
            <p:ph type="body" sz="quarter" idx="10"/>
          </p:nvPr>
        </p:nvSpPr>
        <p:spPr>
          <a:xfrm>
            <a:off x="269240" y="1189495"/>
            <a:ext cx="11655078" cy="1395767"/>
          </a:xfrm>
        </p:spPr>
        <p:txBody>
          <a:bodyPr/>
          <a:lstStyle/>
          <a:p>
            <a:r>
              <a:rPr lang="en-US" sz="2353" dirty="0"/>
              <a:t>Dataflows entities include new tools to easily map your business data to the Common Data Model (Microsoft’s standardized schema), enrich it with Microsoft and third-party data, and gain simplified access to machine learning. These new capabilities can be leveraged to provide intelligent and actionable insights into your business data.</a:t>
            </a:r>
          </a:p>
        </p:txBody>
      </p:sp>
      <p:pic>
        <p:nvPicPr>
          <p:cNvPr id="4" name="Picture 3">
            <a:extLst>
              <a:ext uri="{FF2B5EF4-FFF2-40B4-BE49-F238E27FC236}">
                <a16:creationId xmlns:a16="http://schemas.microsoft.com/office/drawing/2014/main" id="{61063E04-F4D6-418F-80E9-5057769388D3}"/>
              </a:ext>
            </a:extLst>
          </p:cNvPr>
          <p:cNvPicPr>
            <a:picLocks noChangeAspect="1"/>
          </p:cNvPicPr>
          <p:nvPr/>
        </p:nvPicPr>
        <p:blipFill>
          <a:blip r:embed="rId3"/>
          <a:stretch>
            <a:fillRect/>
          </a:stretch>
        </p:blipFill>
        <p:spPr>
          <a:xfrm>
            <a:off x="4303151" y="2681979"/>
            <a:ext cx="7739445" cy="4035486"/>
          </a:xfrm>
          <a:prstGeom prst="rect">
            <a:avLst/>
          </a:prstGeom>
        </p:spPr>
      </p:pic>
    </p:spTree>
    <p:extLst>
      <p:ext uri="{BB962C8B-B14F-4D97-AF65-F5344CB8AC3E}">
        <p14:creationId xmlns:p14="http://schemas.microsoft.com/office/powerpoint/2010/main" val="14903786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5164E-2008-42CA-9F1B-E846643AEF18}"/>
              </a:ext>
            </a:extLst>
          </p:cNvPr>
          <p:cNvSpPr>
            <a:spLocks noGrp="1"/>
          </p:cNvSpPr>
          <p:nvPr>
            <p:ph type="title"/>
          </p:nvPr>
        </p:nvSpPr>
        <p:spPr/>
        <p:txBody>
          <a:bodyPr>
            <a:normAutofit fontScale="90000"/>
          </a:bodyPr>
          <a:lstStyle/>
          <a:p>
            <a:r>
              <a:rPr lang="en-US" dirty="0"/>
              <a:t>Using computed entities on Power BI Premium</a:t>
            </a:r>
            <a:br>
              <a:rPr lang="en-US" dirty="0"/>
            </a:br>
            <a:endParaRPr lang="en-US" dirty="0"/>
          </a:p>
        </p:txBody>
      </p:sp>
      <p:sp>
        <p:nvSpPr>
          <p:cNvPr id="3" name="Text Placeholder 2">
            <a:extLst>
              <a:ext uri="{FF2B5EF4-FFF2-40B4-BE49-F238E27FC236}">
                <a16:creationId xmlns:a16="http://schemas.microsoft.com/office/drawing/2014/main" id="{019D7DA6-F534-4C46-8670-573C0631036B}"/>
              </a:ext>
            </a:extLst>
          </p:cNvPr>
          <p:cNvSpPr>
            <a:spLocks noGrp="1"/>
          </p:cNvSpPr>
          <p:nvPr>
            <p:ph type="body" sz="quarter" idx="10"/>
          </p:nvPr>
        </p:nvSpPr>
        <p:spPr>
          <a:xfrm>
            <a:off x="269240" y="1189495"/>
            <a:ext cx="11655078" cy="906980"/>
          </a:xfrm>
        </p:spPr>
        <p:txBody>
          <a:bodyPr/>
          <a:lstStyle/>
          <a:p>
            <a:r>
              <a:rPr lang="en-US" sz="1961" dirty="0"/>
              <a:t>You can perform in-storage computations when using dataflows with a Power BI Premium subscription. This lets you perform calculations on your existing dataflows and return results that enable you to focus on report creation and analytics. </a:t>
            </a:r>
          </a:p>
        </p:txBody>
      </p:sp>
      <p:pic>
        <p:nvPicPr>
          <p:cNvPr id="4" name="Picture 3">
            <a:extLst>
              <a:ext uri="{FF2B5EF4-FFF2-40B4-BE49-F238E27FC236}">
                <a16:creationId xmlns:a16="http://schemas.microsoft.com/office/drawing/2014/main" id="{CA061E78-2929-434F-A0E5-4C5A3CB1CA0F}"/>
              </a:ext>
            </a:extLst>
          </p:cNvPr>
          <p:cNvPicPr>
            <a:picLocks noChangeAspect="1"/>
          </p:cNvPicPr>
          <p:nvPr/>
        </p:nvPicPr>
        <p:blipFill>
          <a:blip r:embed="rId2"/>
          <a:stretch>
            <a:fillRect/>
          </a:stretch>
        </p:blipFill>
        <p:spPr>
          <a:xfrm>
            <a:off x="3421660" y="1934959"/>
            <a:ext cx="8620936" cy="4183316"/>
          </a:xfrm>
          <a:prstGeom prst="rect">
            <a:avLst/>
          </a:prstGeom>
        </p:spPr>
      </p:pic>
      <p:sp>
        <p:nvSpPr>
          <p:cNvPr id="5" name="Rectangle 4">
            <a:extLst>
              <a:ext uri="{FF2B5EF4-FFF2-40B4-BE49-F238E27FC236}">
                <a16:creationId xmlns:a16="http://schemas.microsoft.com/office/drawing/2014/main" id="{63742DFE-18C5-455D-B121-2875F633A1B4}"/>
              </a:ext>
            </a:extLst>
          </p:cNvPr>
          <p:cNvSpPr/>
          <p:nvPr/>
        </p:nvSpPr>
        <p:spPr>
          <a:xfrm>
            <a:off x="269240" y="2308469"/>
            <a:ext cx="3152420" cy="31098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prstClr val="black"/>
                </a:solidFill>
                <a:effectLst/>
                <a:uLnTx/>
                <a:uFillTx/>
                <a:latin typeface="Calibri" panose="020F0502020204030204"/>
                <a:ea typeface="+mn-ea"/>
                <a:cs typeface="+mn-cs"/>
              </a:rPr>
              <a:t>To perform in-storage computations, you first must create the dataflow and bring data into that Power BI dataflow storage. Once you have a dataflow that contains data, you can create computed entities, which are entities that perform in-storage computations.</a:t>
            </a:r>
          </a:p>
        </p:txBody>
      </p:sp>
    </p:spTree>
    <p:extLst>
      <p:ext uri="{BB962C8B-B14F-4D97-AF65-F5344CB8AC3E}">
        <p14:creationId xmlns:p14="http://schemas.microsoft.com/office/powerpoint/2010/main" val="31522589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217" y="1457229"/>
            <a:ext cx="7253211" cy="1292662"/>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mn-ea"/>
                <a:cs typeface="+mn-cs"/>
              </a:rPr>
              <a:t>…we want to leverage the data created by the dataflow in applications or services outside of Power BI? </a:t>
            </a:r>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6573" y="264949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6573" y="1497865"/>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6573" y="3801124"/>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6573" y="4952753"/>
            <a:ext cx="3998939"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Storage</a:t>
            </a:r>
            <a:endPar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p:txBody>
          <a:bodyPr/>
          <a:lstStyle/>
          <a:p>
            <a:r>
              <a:rPr lang="en-US">
                <a:solidFill>
                  <a:schemeClr val="tx1"/>
                </a:solidFill>
              </a:rPr>
              <a:t>But what if…</a:t>
            </a:r>
          </a:p>
        </p:txBody>
      </p:sp>
    </p:spTree>
    <p:extLst>
      <p:ext uri="{BB962C8B-B14F-4D97-AF65-F5344CB8AC3E}">
        <p14:creationId xmlns:p14="http://schemas.microsoft.com/office/powerpoint/2010/main" val="134983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6256669" y="1508704"/>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Databricks</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1D8D61B9-AEDD-B049-953E-63A08CB6384C}"/>
              </a:ext>
            </a:extLst>
          </p:cNvPr>
          <p:cNvSpPr/>
          <p:nvPr/>
        </p:nvSpPr>
        <p:spPr bwMode="auto">
          <a:xfrm>
            <a:off x="9212833" y="1508704"/>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ML</a:t>
            </a:r>
          </a:p>
          <a:p>
            <a:pPr marL="0" marR="0" lvl="0" indent="0" algn="ctr" defTabSz="932293"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BF43A280-797C-0940-BC2C-8B6BBCDC09A7}"/>
              </a:ext>
            </a:extLst>
          </p:cNvPr>
          <p:cNvSpPr/>
          <p:nvPr/>
        </p:nvSpPr>
        <p:spPr bwMode="auto">
          <a:xfrm>
            <a:off x="7735290" y="1499134"/>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51B2F9E-B4AA-784D-A278-F02E9C7B13BA}"/>
              </a:ext>
            </a:extLst>
          </p:cNvPr>
          <p:cNvSpPr/>
          <p:nvPr/>
        </p:nvSpPr>
        <p:spPr bwMode="auto">
          <a:xfrm>
            <a:off x="4778047" y="1504531"/>
            <a:ext cx="1162398" cy="3216260"/>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 Factory</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855" y="2583495"/>
            <a:ext cx="932782" cy="489193"/>
          </a:xfrm>
          <a:prstGeom prst="rect">
            <a:avLst/>
          </a:prstGeom>
        </p:spPr>
      </p:pic>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6429019" y="2497511"/>
            <a:ext cx="829596" cy="721234"/>
          </a:xfrm>
          <a:prstGeom prst="rect">
            <a:avLst/>
          </a:prstGeom>
        </p:spPr>
      </p:pic>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8060" y="2453153"/>
            <a:ext cx="743372" cy="743372"/>
          </a:xfrm>
          <a:prstGeom prst="rect">
            <a:avLst/>
          </a:prstGeom>
        </p:spPr>
      </p:pic>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9390794" y="2497512"/>
            <a:ext cx="808777" cy="629579"/>
          </a:xfrm>
          <a:prstGeom prst="rect">
            <a:avLst/>
          </a:prstGeom>
        </p:spPr>
      </p:pic>
      <p:sp>
        <p:nvSpPr>
          <p:cNvPr id="20" name="Rectangle 19">
            <a:extLst>
              <a:ext uri="{FF2B5EF4-FFF2-40B4-BE49-F238E27FC236}">
                <a16:creationId xmlns:a16="http://schemas.microsoft.com/office/drawing/2014/main" id="{E58E92FA-6915-E24C-95F6-1BE52F09D856}"/>
              </a:ext>
            </a:extLst>
          </p:cNvPr>
          <p:cNvSpPr/>
          <p:nvPr/>
        </p:nvSpPr>
        <p:spPr bwMode="auto">
          <a:xfrm>
            <a:off x="366573" y="2649494"/>
            <a:ext cx="3995362"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Datasets </a:t>
            </a:r>
          </a:p>
        </p:txBody>
      </p:sp>
      <p:sp>
        <p:nvSpPr>
          <p:cNvPr id="21" name="Rectangle 20">
            <a:extLst>
              <a:ext uri="{FF2B5EF4-FFF2-40B4-BE49-F238E27FC236}">
                <a16:creationId xmlns:a16="http://schemas.microsoft.com/office/drawing/2014/main" id="{14E5ACDF-C9F8-314F-9670-DED26A3ECE3D}"/>
              </a:ext>
            </a:extLst>
          </p:cNvPr>
          <p:cNvSpPr/>
          <p:nvPr/>
        </p:nvSpPr>
        <p:spPr bwMode="auto">
          <a:xfrm>
            <a:off x="366573" y="1497865"/>
            <a:ext cx="3995362"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476EF75-3781-9849-97A2-336AB388406D}"/>
              </a:ext>
            </a:extLst>
          </p:cNvPr>
          <p:cNvSpPr/>
          <p:nvPr/>
        </p:nvSpPr>
        <p:spPr bwMode="auto">
          <a:xfrm>
            <a:off x="366573" y="3801124"/>
            <a:ext cx="3995362"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Dataflows</a:t>
            </a:r>
          </a:p>
        </p:txBody>
      </p:sp>
      <p:sp>
        <p:nvSpPr>
          <p:cNvPr id="19" name="Rectangle 18">
            <a:extLst>
              <a:ext uri="{FF2B5EF4-FFF2-40B4-BE49-F238E27FC236}">
                <a16:creationId xmlns:a16="http://schemas.microsoft.com/office/drawing/2014/main" id="{0340F939-E26C-3142-86B5-3BED4C264165}"/>
              </a:ext>
            </a:extLst>
          </p:cNvPr>
          <p:cNvSpPr/>
          <p:nvPr/>
        </p:nvSpPr>
        <p:spPr bwMode="auto">
          <a:xfrm>
            <a:off x="279971" y="6008833"/>
            <a:ext cx="3129075" cy="753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Business analysts</a:t>
            </a:r>
          </a:p>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Low/no code</a:t>
            </a:r>
          </a:p>
        </p:txBody>
      </p:sp>
      <p:sp>
        <p:nvSpPr>
          <p:cNvPr id="22" name="Rectangle 21">
            <a:extLst>
              <a:ext uri="{FF2B5EF4-FFF2-40B4-BE49-F238E27FC236}">
                <a16:creationId xmlns:a16="http://schemas.microsoft.com/office/drawing/2014/main" id="{4D7CC91E-1C4B-4846-BC66-2468D04E83CF}"/>
              </a:ext>
            </a:extLst>
          </p:cNvPr>
          <p:cNvSpPr/>
          <p:nvPr/>
        </p:nvSpPr>
        <p:spPr bwMode="auto">
          <a:xfrm>
            <a:off x="8486467" y="5841746"/>
            <a:ext cx="2109709" cy="1030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r" defTabSz="932293"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Data scientists </a:t>
            </a:r>
            <a:b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Data engineers</a:t>
            </a:r>
          </a:p>
          <a:p>
            <a:pPr marL="0" marR="0" lvl="0" indent="0" algn="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Low to high code</a:t>
            </a:r>
          </a:p>
        </p:txBody>
      </p:sp>
      <p:sp>
        <p:nvSpPr>
          <p:cNvPr id="17" name="Rectangle 16">
            <a:extLst>
              <a:ext uri="{FF2B5EF4-FFF2-40B4-BE49-F238E27FC236}">
                <a16:creationId xmlns:a16="http://schemas.microsoft.com/office/drawing/2014/main" id="{D195323C-4421-DF4E-8756-0871C2589637}"/>
              </a:ext>
            </a:extLst>
          </p:cNvPr>
          <p:cNvSpPr/>
          <p:nvPr/>
        </p:nvSpPr>
        <p:spPr bwMode="auto">
          <a:xfrm>
            <a:off x="354917" y="4952753"/>
            <a:ext cx="10008659" cy="914270"/>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73141"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Azure Data Lake Storage Gen2</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51FCDAD0-73A3-3A45-9977-C13F13F4C2BE}"/>
              </a:ext>
            </a:extLst>
          </p:cNvPr>
          <p:cNvGrpSpPr/>
          <p:nvPr/>
        </p:nvGrpSpPr>
        <p:grpSpPr>
          <a:xfrm>
            <a:off x="2961449" y="5371825"/>
            <a:ext cx="4818905" cy="363173"/>
            <a:chOff x="3869819" y="5372100"/>
            <a:chExt cx="4819588" cy="363224"/>
          </a:xfrm>
        </p:grpSpPr>
        <p:sp>
          <p:nvSpPr>
            <p:cNvPr id="23" name="Rectangle 22">
              <a:extLst>
                <a:ext uri="{FF2B5EF4-FFF2-40B4-BE49-F238E27FC236}">
                  <a16:creationId xmlns:a16="http://schemas.microsoft.com/office/drawing/2014/main" id="{896ACC0B-8AD5-FC4E-AF55-A604D5AC4AC1}"/>
                </a:ext>
              </a:extLst>
            </p:cNvPr>
            <p:cNvSpPr/>
            <p:nvPr/>
          </p:nvSpPr>
          <p:spPr bwMode="auto">
            <a:xfrm>
              <a:off x="38698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CDM folder</a:t>
              </a:r>
            </a:p>
          </p:txBody>
        </p:sp>
        <p:sp>
          <p:nvSpPr>
            <p:cNvPr id="34" name="Rectangle 33">
              <a:extLst>
                <a:ext uri="{FF2B5EF4-FFF2-40B4-BE49-F238E27FC236}">
                  <a16:creationId xmlns:a16="http://schemas.microsoft.com/office/drawing/2014/main" id="{B02FD94E-7777-744F-8AED-FBB682BA92E3}"/>
                </a:ext>
              </a:extLst>
            </p:cNvPr>
            <p:cNvSpPr/>
            <p:nvPr/>
          </p:nvSpPr>
          <p:spPr bwMode="auto">
            <a:xfrm>
              <a:off x="55335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pitchFamily="34" charset="0"/>
                </a:rPr>
                <a:t>CDM folder</a:t>
              </a:r>
            </a:p>
          </p:txBody>
        </p:sp>
        <p:sp>
          <p:nvSpPr>
            <p:cNvPr id="35" name="Rectangle 34">
              <a:extLst>
                <a:ext uri="{FF2B5EF4-FFF2-40B4-BE49-F238E27FC236}">
                  <a16:creationId xmlns:a16="http://schemas.microsoft.com/office/drawing/2014/main" id="{8CD3B634-B1FA-7F4B-BE56-99C19D2FBA1E}"/>
                </a:ext>
              </a:extLst>
            </p:cNvPr>
            <p:cNvSpPr/>
            <p:nvPr/>
          </p:nvSpPr>
          <p:spPr bwMode="auto">
            <a:xfrm>
              <a:off x="71972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Segoe UI" pitchFamily="34" charset="0"/>
                </a:rPr>
                <a:t>CDM folder</a:t>
              </a:r>
            </a:p>
          </p:txBody>
        </p:sp>
      </p:grpSp>
      <p:sp>
        <p:nvSpPr>
          <p:cNvPr id="2" name="Title 1">
            <a:extLst>
              <a:ext uri="{FF2B5EF4-FFF2-40B4-BE49-F238E27FC236}">
                <a16:creationId xmlns:a16="http://schemas.microsoft.com/office/drawing/2014/main" id="{F15203DD-CE22-4D91-9385-43A50872DC45}"/>
              </a:ext>
            </a:extLst>
          </p:cNvPr>
          <p:cNvSpPr>
            <a:spLocks noGrp="1"/>
          </p:cNvSpPr>
          <p:nvPr>
            <p:ph type="title"/>
          </p:nvPr>
        </p:nvSpPr>
        <p:spPr>
          <a:xfrm>
            <a:off x="729916" y="96036"/>
            <a:ext cx="10515600" cy="1325563"/>
          </a:xfrm>
        </p:spPr>
        <p:txBody>
          <a:bodyPr>
            <a:normAutofit/>
          </a:bodyPr>
          <a:lstStyle/>
          <a:p>
            <a:r>
              <a:rPr lang="en-US" dirty="0">
                <a:solidFill>
                  <a:schemeClr val="tx1"/>
                </a:solidFill>
              </a:rPr>
              <a:t>Data + AI professionals can use the full power of the Azure Data Platform </a:t>
            </a:r>
          </a:p>
        </p:txBody>
      </p:sp>
    </p:spTree>
    <p:extLst>
      <p:ext uri="{BB962C8B-B14F-4D97-AF65-F5344CB8AC3E}">
        <p14:creationId xmlns:p14="http://schemas.microsoft.com/office/powerpoint/2010/main" val="399125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3.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4.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b="1"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e4f49cdac3d56af939be388127b11dfc">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48b75530a01dce00bc0ab64c8f25dbc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Value>3067</Value>
      <Value>2548</Value>
      <Value>3095</Value>
      <Value>3094</Value>
      <Value>3091</Value>
      <Value>3423</Value>
      <Value>14</Value>
      <Value>272</Value>
      <Value>231</Value>
      <Value>453</Value>
      <Value>42</Value>
      <Value>370</Value>
      <Value>927</Value>
      <Value>3478</Value>
    </TaxCatchAll>
    <DocumentDescription xmlns="230e9df3-be65-4c73-a93b-d1236ebd677e">This training will take through on technical overview on Power BI dataflows.</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readiness documents</TermName>
          <TermId xmlns="http://schemas.microsoft.com/office/infopath/2007/PartnerControls">6d304042-88b7-4f44-95c7-88bf25e33a0e</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Matt Goswell</DisplayName>
        <AccountId>674</AccountId>
        <AccountType/>
      </UserInfo>
    </Owner>
    <PublishDate xmlns="230E9DF3-BE65-4C73-A93B-D1236EBD677E">2018-11-06T08:00:00+00:00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2019-11-30T08:00:00+00:00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Business Applications Domain</TermName>
          <TermId xmlns="http://schemas.microsoft.com/office/infopath/2007/PartnerControls">610af3f5-b43d-455a-97a7-f917993f5652</TermId>
        </TermInfo>
        <TermInfo xmlns="http://schemas.microsoft.com/office/infopath/2007/PartnerControls">
          <TermName xmlns="http://schemas.microsoft.com/office/infopath/2007/PartnerControls">Microsoft Business Solutions</TermName>
          <TermId xmlns="http://schemas.microsoft.com/office/infopath/2007/PartnerControls">659377a4-c7bd-435e-b683-bdae8524bc80</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i:0#.f|membership|matgos@microsoft.com</DisplayName>
        <AccountId>674</AccountId>
        <AccountType/>
      </UserInfo>
      <UserInfo>
        <DisplayName>i:0#.f|membership|miguem@microsoft.com</DisplayName>
        <AccountId>727</AccountId>
        <AccountType/>
      </UserInfo>
      <UserInfo>
        <DisplayName>i:0#.f|membership|meassa@microsoft.com</DisplayName>
        <AccountId>59055</AccountId>
        <AccountType/>
      </UserInfo>
      <UserInfo>
        <DisplayName>i:0#.f|membership|rriley@microsoft.com</DisplayName>
        <AccountId>79236</AccountId>
        <AccountType/>
      </UserInfo>
      <UserInfo>
        <DisplayName>i:0#.f|membership|tidond@microsoft.com</DisplayName>
        <AccountId>17858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Power BI</TermName>
          <TermId xmlns="http://schemas.microsoft.com/office/infopath/2007/PartnerControls">b64b3c9d-4a01-4e45-b58d-b888a5ebf3be</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Business Insight</TermName>
          <TermId xmlns="http://schemas.microsoft.com/office/infopath/2007/PartnerControls">b98b44a1-e7f9-4a33-83e7-febacc17b46c</TermId>
        </TermInfo>
        <TermInfo xmlns="http://schemas.microsoft.com/office/infopath/2007/PartnerControls">
          <TermName xmlns="http://schemas.microsoft.com/office/infopath/2007/PartnerControls">business intelligence</TermName>
          <TermId xmlns="http://schemas.microsoft.com/office/infopath/2007/PartnerControls">e1f9659f-bde9-4479-81f9-2bc6e8ec0057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G01KC-1-10896</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analytics</TermName>
          <TermId xmlns="http://schemas.microsoft.com/office/infopath/2007/PartnerControls">3c36f2f5-2e86-4b92-93df-d055f5a412bb</TermId>
        </TermInfo>
      </Terms>
    </m6c7b4717b6346e6a075a59dd47eac69>
    <_dlc_DocId xmlns="230e9df3-be65-4c73-a93b-d1236ebd677e">G01KC-99682991-38969</_dlc_DocId>
    <_dlc_DocIdUrl xmlns="230e9df3-be65-4c73-a93b-d1236ebd677e">
      <Url>https://microsoft.sharepoint.com/sites/Infopedia_G01KC/_layouts/15/DocIdRedir.aspx?ID=G01KC-99682991-38969</Url>
      <Description>G01KC-99682991-38969</Description>
    </_dlc_DocIdUrl>
    <_dlc_ExpireDateSaved xmlns="http://schemas.microsoft.com/sharepoint/v3" xsi:nil="true"/>
    <_dlc_ExpireDate xmlns="http://schemas.microsoft.com/sharepoint/v3">2019-11-30T08:00:00+00:00</_dlc_ExpireDate>
    <MediaServiceKeyPoints xmlns="b3bc04a5-d503-43b1-b98c-a8cf663329d9" xsi:nil="true"/>
    <OwnersManager xmlns="230e9df3-be65-4c73-a93b-d1236ebd677e">
      <UserInfo>
        <DisplayName>John Doyle</DisplayName>
        <AccountId>3040</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 Technical Sales</TermName>
          <TermId xmlns="http://schemas.microsoft.com/office/infopath/2007/PartnerControls">831f7989-43a4-4e48-852a-a5355978f47f</TermId>
        </TermInfo>
      </Term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documentManagement>
</p:properties>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7FD074-DCD0-4FF8-AABC-8F9EFFB08E8E}">
  <ds:schemaRefs>
    <ds:schemaRef ds:uri="office.server.policy"/>
  </ds:schemaRefs>
</ds:datastoreItem>
</file>

<file path=customXml/itemProps2.xml><?xml version="1.0" encoding="utf-8"?>
<ds:datastoreItem xmlns:ds="http://schemas.openxmlformats.org/officeDocument/2006/customXml" ds:itemID="{626E5DD1-5019-487D-A71D-B7E7DD4954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E1F47D-280F-4D34-BB81-D5FD6341D008}">
  <ds:schemaRefs>
    <ds:schemaRef ds:uri="http://schemas.microsoft.com/sharepoint/events"/>
  </ds:schemaRefs>
</ds:datastoreItem>
</file>

<file path=customXml/itemProps4.xml><?xml version="1.0" encoding="utf-8"?>
<ds:datastoreItem xmlns:ds="http://schemas.openxmlformats.org/officeDocument/2006/customXml" ds:itemID="{3DC1B9F7-DD6A-4EBD-8E34-B2C20D5993ED}">
  <ds:schemaRefs>
    <ds:schemaRef ds:uri="Microsoft.SharePoint.Taxonomy.ContentTypeSync"/>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6.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668</TotalTime>
  <Words>2500</Words>
  <Application>Microsoft Office PowerPoint</Application>
  <PresentationFormat>Widescreen</PresentationFormat>
  <Paragraphs>214</Paragraphs>
  <Slides>25</Slides>
  <Notes>13</Notes>
  <HiddenSlides>9</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25</vt:i4>
      </vt:variant>
    </vt:vector>
  </HeadingPairs>
  <TitlesOfParts>
    <vt:vector size="40" baseType="lpstr">
      <vt:lpstr>Arial</vt:lpstr>
      <vt:lpstr>Calibri</vt:lpstr>
      <vt:lpstr>Calibri Light</vt:lpstr>
      <vt:lpstr>Consolas</vt:lpstr>
      <vt:lpstr>Segoe UI</vt:lpstr>
      <vt:lpstr>Segoe UI Light</vt:lpstr>
      <vt:lpstr>Segoe UI Semibold</vt:lpstr>
      <vt:lpstr>Segoe UI Semilight</vt:lpstr>
      <vt:lpstr>Wingdings</vt:lpstr>
      <vt:lpstr>5-50203_Microsoft_Ignite_Template</vt:lpstr>
      <vt:lpstr>WHITE TEMPLATE</vt:lpstr>
      <vt:lpstr>1_WHITE TEMPLATE</vt:lpstr>
      <vt:lpstr>4_WHITE TEMPLATE</vt:lpstr>
      <vt:lpstr>Office Theme</vt:lpstr>
      <vt:lpstr>1_Office Theme</vt:lpstr>
      <vt:lpstr>Intro to Power BI Dataflows</vt:lpstr>
      <vt:lpstr>Modern BI challenges</vt:lpstr>
      <vt:lpstr>Self-service data prep in Power BI</vt:lpstr>
      <vt:lpstr>How dataflows work</vt:lpstr>
      <vt:lpstr>The Common Data Model (CDM) provides modular, and extensible business entities (Account, Lead, Opportunity, etc.)    It unifies data in a well-known schema with semantic consistency across applications and deployments.  ​  Customers, system integrators, and ISVs can develop turnkey business and intelligence applications, that share data based on these CDM entities. They can also extend entities to capture additional business-specific ideas.​  aka.ms/cdmposter</vt:lpstr>
      <vt:lpstr>Dataflows and the Common Data Model (CDM)</vt:lpstr>
      <vt:lpstr>Using computed entities on Power BI Premium </vt:lpstr>
      <vt:lpstr>But what if…</vt:lpstr>
      <vt:lpstr>Data + AI professionals can use the full power of the Azure Data Platform </vt:lpstr>
      <vt:lpstr>But what if…</vt:lpstr>
      <vt:lpstr>Deliver ready-made insights to Power BI users from Azure</vt:lpstr>
      <vt:lpstr>PowerPoint Presentation</vt:lpstr>
      <vt:lpstr>Enabling low friction collaboration among Data + AI professionals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dataflows technical overview</dc:title>
  <dc:subject>Microsoft Ignite</dc:subject>
  <dc:creator>Brieanne Vanderpool</dc:creator>
  <cp:keywords/>
  <dc:description/>
  <cp:lastModifiedBy>Chris Mitchell (OCP)</cp:lastModifiedBy>
  <cp:revision>10</cp:revision>
  <dcterms:created xsi:type="dcterms:W3CDTF">2018-08-10T17:04:28Z</dcterms:created>
  <dcterms:modified xsi:type="dcterms:W3CDTF">2020-02-25T22:49:24Z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5" name="_dlc_DocIdItemGuid">
    <vt:lpwstr>1797550e-44ac-4031-8dc8-2dedb12e5f3a</vt:lpwstr>
  </property>
  <property fmtid="{D5CDD505-2E9C-101B-9397-08002B2CF9AE}" pid="26" name="NewsType">
    <vt:lpwstr/>
  </property>
  <property fmtid="{D5CDD505-2E9C-101B-9397-08002B2CF9AE}" pid="27" name="Region">
    <vt:lpwstr/>
  </property>
  <property fmtid="{D5CDD505-2E9C-101B-9397-08002B2CF9AE}" pid="28" name="ItemType">
    <vt:lpwstr>370;#technical readiness documents|6d304042-88b7-4f44-95c7-88bf25e33a0e</vt:lpwstr>
  </property>
  <property fmtid="{D5CDD505-2E9C-101B-9397-08002B2CF9AE}" pid="29" name="Confidentiality">
    <vt:lpwstr>14;#customer ready|8986c41d-21c5-4f8f-8a12-ea4625b46858</vt:lpwstr>
  </property>
  <property fmtid="{D5CDD505-2E9C-101B-9397-08002B2CF9AE}" pid="30" name="Industries">
    <vt:lpwstr/>
  </property>
  <property fmtid="{D5CDD505-2E9C-101B-9397-08002B2CF9AE}" pid="31" name="MSProducts">
    <vt:lpwstr/>
  </property>
  <property fmtid="{D5CDD505-2E9C-101B-9397-08002B2CF9AE}" pid="32" name="Competitors">
    <vt:lpwstr/>
  </property>
  <property fmtid="{D5CDD505-2E9C-101B-9397-08002B2CF9AE}" pid="33" name="SMSGDomain">
    <vt:lpwstr>2548;#Business Applications Domain|610af3f5-b43d-455a-97a7-f917993f5652;#453;#Microsoft Business Solutions|659377a4-c7bd-435e-b683-bdae8524bc80</vt:lpwstr>
  </property>
  <property fmtid="{D5CDD505-2E9C-101B-9397-08002B2CF9AE}" pid="34" name="ExperienceContentType">
    <vt:lpwstr/>
  </property>
  <property fmtid="{D5CDD505-2E9C-101B-9397-08002B2CF9AE}" pid="35" name="BusinessArchitecture">
    <vt:lpwstr>272;#Business Insight|b98b44a1-e7f9-4a33-83e7-febacc17b46c;#231;#business intelligence|e1f9659f-bde9-4479-81f9-2bc6e8ec0057</vt:lpwstr>
  </property>
  <property fmtid="{D5CDD505-2E9C-101B-9397-08002B2CF9AE}" pid="36" name="Products">
    <vt:lpwstr>3423;#Power BI|b64b3c9d-4a01-4e45-b58d-b888a5ebf3be</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e8080b0481964c759b2c36ae49591b31">
    <vt:lpwstr/>
  </property>
  <property fmtid="{D5CDD505-2E9C-101B-9397-08002B2CF9AE}" pid="40" name="TechnicalLevel">
    <vt:lpwstr>3067;#200 (intermediate)|855c9113-a119-44e7-b3de-bccffe25ed46</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EnterpriseDomainTags">
    <vt:lpwstr/>
  </property>
  <property fmtid="{D5CDD505-2E9C-101B-9397-08002B2CF9AE}" pid="50" name="j3562c58ee414e028925bc902cfc01a1">
    <vt:lpwstr/>
  </property>
  <property fmtid="{D5CDD505-2E9C-101B-9397-08002B2CF9AE}" pid="51" name="Segments">
    <vt:lpwstr/>
  </property>
  <property fmtid="{D5CDD505-2E9C-101B-9397-08002B2CF9AE}" pid="52" name="Partners">
    <vt:lpwstr/>
  </property>
  <property fmtid="{D5CDD505-2E9C-101B-9397-08002B2CF9AE}" pid="53" name="ActivitiesAndPrograms">
    <vt:lpwstr/>
  </property>
  <property fmtid="{D5CDD505-2E9C-101B-9397-08002B2CF9AE}" pid="54" name="la4444b61d19467597d63190b69ac227">
    <vt:lpwstr/>
  </property>
  <property fmtid="{D5CDD505-2E9C-101B-9397-08002B2CF9AE}" pid="55" name="Topics">
    <vt:lpwstr>927;#analytics|3c36f2f5-2e86-4b92-93df-d055f5a412bb</vt:lpwstr>
  </property>
  <property fmtid="{D5CDD505-2E9C-101B-9397-08002B2CF9AE}" pid="56" name="Groups">
    <vt:lpwstr>42;#Cloud + AI Marketing|4f75e184-e5aa-4234-a07f-b032d60df254</vt:lpwstr>
  </property>
  <property fmtid="{D5CDD505-2E9C-101B-9397-08002B2CF9AE}" pid="57" name="Languages">
    <vt:lpwstr/>
  </property>
  <property fmtid="{D5CDD505-2E9C-101B-9397-08002B2CF9AE}" pid="58" name="of67e5d4b76f4a9db8769983fda9cec0">
    <vt:lpwstr/>
  </property>
  <property fmtid="{D5CDD505-2E9C-101B-9397-08002B2CF9AE}" pid="59" name="_docset_NoMedatataSyncRequired">
    <vt:lpwstr>False</vt:lpwstr>
  </property>
  <property fmtid="{D5CDD505-2E9C-101B-9397-08002B2CF9AE}" pid="60" name="SMSG Items">
    <vt:lpwstr>3091;#documents|e037ed84-7d8e-4cbb-9c8f-61e80301a44f</vt:lpwstr>
  </property>
  <property fmtid="{D5CDD505-2E9C-101B-9397-08002B2CF9AE}" pid="61" name="Solution Areas">
    <vt:lpwstr>3478;#Data and AI|60d86926-9fc6-4873-ad19-e15bf82160d7</vt:lpwstr>
  </property>
  <property fmtid="{D5CDD505-2E9C-101B-9397-08002B2CF9AE}" pid="62" name="MSProfessions">
    <vt:lpwstr>3094;#Sales|72627068-acd7-4c1a-8b95-a0256be5dc9f;#3095;# Technical Sales|831f7989-43a4-4e48-852a-a5355978f47f</vt:lpwstr>
  </property>
</Properties>
</file>